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notesMasterIdLst>
    <p:notesMasterId r:id="rId22"/>
  </p:notesMasterIdLst>
  <p:handoutMasterIdLst>
    <p:handoutMasterId r:id="rId23"/>
  </p:handoutMasterIdLst>
  <p:sldIdLst>
    <p:sldId id="314" r:id="rId2"/>
    <p:sldId id="313" r:id="rId3"/>
    <p:sldId id="290" r:id="rId4"/>
    <p:sldId id="324" r:id="rId5"/>
    <p:sldId id="307" r:id="rId6"/>
    <p:sldId id="306" r:id="rId7"/>
    <p:sldId id="305" r:id="rId8"/>
    <p:sldId id="309" r:id="rId9"/>
    <p:sldId id="310" r:id="rId10"/>
    <p:sldId id="286" r:id="rId11"/>
    <p:sldId id="287" r:id="rId12"/>
    <p:sldId id="312" r:id="rId13"/>
    <p:sldId id="256" r:id="rId14"/>
    <p:sldId id="323" r:id="rId15"/>
    <p:sldId id="319" r:id="rId16"/>
    <p:sldId id="316" r:id="rId17"/>
    <p:sldId id="318" r:id="rId18"/>
    <p:sldId id="320" r:id="rId19"/>
    <p:sldId id="321" r:id="rId20"/>
    <p:sldId id="322" r:id="rId21"/>
  </p:sldIdLst>
  <p:sldSz cx="12192000" cy="6858000"/>
  <p:notesSz cx="6797675" cy="9926638"/>
  <p:defaultText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00FF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09" autoAdjust="0"/>
    <p:restoredTop sz="94660"/>
  </p:normalViewPr>
  <p:slideViewPr>
    <p:cSldViewPr snapToGrid="0">
      <p:cViewPr varScale="1">
        <p:scale>
          <a:sx n="69" d="100"/>
          <a:sy n="69" d="100"/>
        </p:scale>
        <p:origin x="101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F23E5AAE-9D08-482F-9103-654D3BC929E9}" type="datetimeFigureOut">
              <a:rPr kumimoji="1" lang="ja-JP" altLang="en-US" smtClean="0"/>
              <a:t>2024/1/26</a:t>
            </a:fld>
            <a:endParaRPr kumimoji="1" lang="ja-JP" altLang="en-US"/>
          </a:p>
        </p:txBody>
      </p:sp>
      <p:sp>
        <p:nvSpPr>
          <p:cNvPr id="4" name="フッター プレースホルダー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66A96F30-03EE-4B9F-80CF-7862FB795359}" type="slidenum">
              <a:rPr kumimoji="1" lang="ja-JP" altLang="en-US" smtClean="0"/>
              <a:t>‹#›</a:t>
            </a:fld>
            <a:endParaRPr kumimoji="1" lang="ja-JP" altLang="en-US"/>
          </a:p>
        </p:txBody>
      </p:sp>
    </p:spTree>
    <p:extLst>
      <p:ext uri="{BB962C8B-B14F-4D97-AF65-F5344CB8AC3E}">
        <p14:creationId xmlns:p14="http://schemas.microsoft.com/office/powerpoint/2010/main" val="55203628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B7929BB-602B-44B8-8494-EBDA29551FE8}" type="datetimeFigureOut">
              <a:rPr kumimoji="1" lang="ja-JP" altLang="en-US" smtClean="0"/>
              <a:t>2024/1/26</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64BBD18-947E-4DB4-8752-3D5882E99057}" type="slidenum">
              <a:rPr kumimoji="1" lang="ja-JP" altLang="en-US" smtClean="0"/>
              <a:t>‹#›</a:t>
            </a:fld>
            <a:endParaRPr kumimoji="1" lang="ja-JP" altLang="en-US"/>
          </a:p>
        </p:txBody>
      </p:sp>
    </p:spTree>
    <p:extLst>
      <p:ext uri="{BB962C8B-B14F-4D97-AF65-F5344CB8AC3E}">
        <p14:creationId xmlns:p14="http://schemas.microsoft.com/office/powerpoint/2010/main" val="199569943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67230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619EC857-3F05-495E-A4CD-ECC4B23BC06D}" type="datetime1">
              <a:rPr kumimoji="1" lang="ja-JP" altLang="en-US" smtClean="0"/>
              <a:t>2024/1/26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88345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121B2E2-66BA-43E6-A08A-728A34F24BAA}" type="datetime1">
              <a:rPr kumimoji="1" lang="ja-JP" altLang="en-US" smtClean="0"/>
              <a:t>2024/1/26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1837464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6"/>
            <a:ext cx="2628900" cy="5811839"/>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3" y="365126"/>
            <a:ext cx="7734300" cy="581183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0FE9F4A-75EB-40A9-8629-9E2470ADA04F}" type="datetime1">
              <a:rPr kumimoji="1" lang="ja-JP" altLang="en-US" smtClean="0"/>
              <a:t>2024/1/26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2512879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653C0DC-2014-42DD-B1A0-A6F9060D0AEC}" type="datetime1">
              <a:rPr kumimoji="1" lang="ja-JP" altLang="en-US" smtClean="0"/>
              <a:t>2024/1/26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1358126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45"/>
            <a:ext cx="105156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1852" y="4589469"/>
            <a:ext cx="10515600" cy="1500187"/>
          </a:xfrm>
        </p:spPr>
        <p:txBody>
          <a:bodyPr/>
          <a:lstStyle>
            <a:lvl1pPr marL="0" indent="0">
              <a:buNone/>
              <a:defRPr sz="2400">
                <a:solidFill>
                  <a:schemeClr val="tx1"/>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F8A802E-5AD6-4960-829B-9E3DDF8D3843}" type="datetime1">
              <a:rPr kumimoji="1" lang="ja-JP" altLang="en-US" smtClean="0"/>
              <a:t>2024/1/26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3211773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38201" y="1825625"/>
            <a:ext cx="5181600" cy="43513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72201" y="1825625"/>
            <a:ext cx="5181600" cy="43513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10C5DBEA-7F97-46DB-A789-FB88A43FE06C}" type="datetime1">
              <a:rPr kumimoji="1" lang="ja-JP" altLang="en-US" smtClean="0"/>
              <a:t>2024/1/26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2421197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9"/>
            <a:ext cx="105156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9792" y="1681163"/>
            <a:ext cx="5157787"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39792"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72202"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EFA979AF-DC37-401F-A406-E04309A0E2D0}" type="datetime1">
              <a:rPr kumimoji="1" lang="ja-JP" altLang="en-US" smtClean="0"/>
              <a:t>2024/1/26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366036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0F0341F7-82C5-4D74-A771-89A7ADD80D11}" type="datetime1">
              <a:rPr kumimoji="1" lang="ja-JP" altLang="en-US" smtClean="0"/>
              <a:t>2024/1/26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2882573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E5A5DE-F08A-479F-9D56-7B98DBD72A92}" type="datetime1">
              <a:rPr kumimoji="1" lang="ja-JP" altLang="en-US" smtClean="0"/>
              <a:t>2024/1/26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3808956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9"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183190" y="987432"/>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39791" y="2057401"/>
            <a:ext cx="3932239" cy="3811588"/>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2C0A9CF-CFC9-41B9-8261-13B82F27C8FB}" type="datetime1">
              <a:rPr kumimoji="1" lang="ja-JP" altLang="en-US" smtClean="0"/>
              <a:t>2024/1/26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3888011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9"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183190" y="987432"/>
            <a:ext cx="6172201" cy="4873625"/>
          </a:xfrm>
        </p:spPr>
        <p:txBody>
          <a:bodyPr anchor="t"/>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39791" y="2057401"/>
            <a:ext cx="3932239" cy="3811588"/>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3D2F71A-4AAE-446F-A615-73CE0EDF65E4}" type="datetime1">
              <a:rPr kumimoji="1" lang="ja-JP" altLang="en-US" smtClean="0"/>
              <a:t>2024/1/26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225304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8201" y="1825625"/>
            <a:ext cx="10515600" cy="4351339"/>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38201" y="63563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FD63F1-B525-4E11-8997-6ECA8C9F2D5D}" type="datetime1">
              <a:rPr kumimoji="1" lang="ja-JP" altLang="en-US" smtClean="0"/>
              <a:t>2024/1/26</a:t>
            </a:fld>
            <a:endParaRPr kumimoji="1" lang="ja-JP" altLang="en-US"/>
          </a:p>
        </p:txBody>
      </p:sp>
      <p:sp>
        <p:nvSpPr>
          <p:cNvPr id="5" name="Footer Placeholder 4"/>
          <p:cNvSpPr>
            <a:spLocks noGrp="1"/>
          </p:cNvSpPr>
          <p:nvPr>
            <p:ph type="ftr" sz="quarter" idx="3"/>
          </p:nvPr>
        </p:nvSpPr>
        <p:spPr>
          <a:xfrm>
            <a:off x="4038601" y="635635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1" y="635635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828C88-9CA4-4340-ABAA-5DAC147B3A3A}" type="slidenum">
              <a:rPr kumimoji="1" lang="ja-JP" altLang="en-US" smtClean="0"/>
              <a:t>‹#›</a:t>
            </a:fld>
            <a:endParaRPr kumimoji="1" lang="ja-JP" altLang="en-US"/>
          </a:p>
        </p:txBody>
      </p:sp>
    </p:spTree>
    <p:extLst>
      <p:ext uri="{BB962C8B-B14F-4D97-AF65-F5344CB8AC3E}">
        <p14:creationId xmlns:p14="http://schemas.microsoft.com/office/powerpoint/2010/main" val="2839034526"/>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hf hdr="0" ftr="0" dt="0"/>
  <p:txStyles>
    <p:titleStyle>
      <a:lvl1pPr algn="l" defTabSz="914354"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354" rtl="0" eaLnBrk="1" latinLnBrk="0" hangingPunct="1">
        <a:defRPr kumimoji="1" sz="1800" kern="1200">
          <a:solidFill>
            <a:schemeClr val="tx1"/>
          </a:solidFill>
          <a:latin typeface="+mn-lt"/>
          <a:ea typeface="+mn-ea"/>
          <a:cs typeface="+mn-cs"/>
        </a:defRPr>
      </a:lvl1pPr>
      <a:lvl2pPr marL="457178" algn="l" defTabSz="914354" rtl="0" eaLnBrk="1" latinLnBrk="0" hangingPunct="1">
        <a:defRPr kumimoji="1" sz="1800" kern="1200">
          <a:solidFill>
            <a:schemeClr val="tx1"/>
          </a:solidFill>
          <a:latin typeface="+mn-lt"/>
          <a:ea typeface="+mn-ea"/>
          <a:cs typeface="+mn-cs"/>
        </a:defRPr>
      </a:lvl2pPr>
      <a:lvl3pPr marL="914354" algn="l" defTabSz="914354" rtl="0" eaLnBrk="1" latinLnBrk="0" hangingPunct="1">
        <a:defRPr kumimoji="1" sz="1800" kern="1200">
          <a:solidFill>
            <a:schemeClr val="tx1"/>
          </a:solidFill>
          <a:latin typeface="+mn-lt"/>
          <a:ea typeface="+mn-ea"/>
          <a:cs typeface="+mn-cs"/>
        </a:defRPr>
      </a:lvl3pPr>
      <a:lvl4pPr marL="1371532" algn="l" defTabSz="914354" rtl="0" eaLnBrk="1" latinLnBrk="0" hangingPunct="1">
        <a:defRPr kumimoji="1" sz="1800" kern="1200">
          <a:solidFill>
            <a:schemeClr val="tx1"/>
          </a:solidFill>
          <a:latin typeface="+mn-lt"/>
          <a:ea typeface="+mn-ea"/>
          <a:cs typeface="+mn-cs"/>
        </a:defRPr>
      </a:lvl4pPr>
      <a:lvl5pPr marL="1828709" algn="l" defTabSz="914354" rtl="0" eaLnBrk="1" latinLnBrk="0" hangingPunct="1">
        <a:defRPr kumimoji="1" sz="1800" kern="1200">
          <a:solidFill>
            <a:schemeClr val="tx1"/>
          </a:solidFill>
          <a:latin typeface="+mn-lt"/>
          <a:ea typeface="+mn-ea"/>
          <a:cs typeface="+mn-cs"/>
        </a:defRPr>
      </a:lvl5pPr>
      <a:lvl6pPr marL="2285886" algn="l" defTabSz="914354" rtl="0" eaLnBrk="1" latinLnBrk="0" hangingPunct="1">
        <a:defRPr kumimoji="1" sz="1800" kern="1200">
          <a:solidFill>
            <a:schemeClr val="tx1"/>
          </a:solidFill>
          <a:latin typeface="+mn-lt"/>
          <a:ea typeface="+mn-ea"/>
          <a:cs typeface="+mn-cs"/>
        </a:defRPr>
      </a:lvl6pPr>
      <a:lvl7pPr marL="2743062" algn="l" defTabSz="914354" rtl="0" eaLnBrk="1" latinLnBrk="0" hangingPunct="1">
        <a:defRPr kumimoji="1" sz="1800" kern="1200">
          <a:solidFill>
            <a:schemeClr val="tx1"/>
          </a:solidFill>
          <a:latin typeface="+mn-lt"/>
          <a:ea typeface="+mn-ea"/>
          <a:cs typeface="+mn-cs"/>
        </a:defRPr>
      </a:lvl7pPr>
      <a:lvl8pPr marL="3200240" algn="l" defTabSz="914354" rtl="0" eaLnBrk="1" latinLnBrk="0" hangingPunct="1">
        <a:defRPr kumimoji="1" sz="1800" kern="1200">
          <a:solidFill>
            <a:schemeClr val="tx1"/>
          </a:solidFill>
          <a:latin typeface="+mn-lt"/>
          <a:ea typeface="+mn-ea"/>
          <a:cs typeface="+mn-cs"/>
        </a:defRPr>
      </a:lvl8pPr>
      <a:lvl9pPr marL="3657418" algn="l" defTabSz="914354"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96835" y="796839"/>
            <a:ext cx="11064240" cy="2674263"/>
          </a:xfrm>
        </p:spPr>
        <p:txBody>
          <a:bodyPr anchor="ctr">
            <a:normAutofit/>
          </a:bodyPr>
          <a:lstStyle/>
          <a:p>
            <a:pPr algn="ctr"/>
            <a:r>
              <a:rPr kumimoji="1" lang="ja-JP" altLang="en-US" sz="5400" dirty="0" smtClean="0">
                <a:solidFill>
                  <a:schemeClr val="accent2"/>
                </a:solidFill>
                <a:latin typeface="HG丸ｺﾞｼｯｸM-PRO" panose="020F0600000000000000" pitchFamily="50" charset="-128"/>
                <a:ea typeface="HG丸ｺﾞｼｯｸM-PRO" panose="020F0600000000000000" pitchFamily="50" charset="-128"/>
              </a:rPr>
              <a:t>基幹相談支援センター設置</a:t>
            </a:r>
            <a:r>
              <a:rPr kumimoji="1" lang="en-US" altLang="ja-JP" sz="5400" dirty="0" smtClean="0">
                <a:solidFill>
                  <a:schemeClr val="accent2"/>
                </a:solidFill>
                <a:latin typeface="HG丸ｺﾞｼｯｸM-PRO" panose="020F0600000000000000" pitchFamily="50" charset="-128"/>
                <a:ea typeface="HG丸ｺﾞｼｯｸM-PRO" panose="020F0600000000000000" pitchFamily="50" charset="-128"/>
              </a:rPr>
              <a:t/>
            </a:r>
            <a:br>
              <a:rPr kumimoji="1" lang="en-US" altLang="ja-JP" sz="5400" dirty="0" smtClean="0">
                <a:solidFill>
                  <a:schemeClr val="accent2"/>
                </a:solidFill>
                <a:latin typeface="HG丸ｺﾞｼｯｸM-PRO" panose="020F0600000000000000" pitchFamily="50" charset="-128"/>
                <a:ea typeface="HG丸ｺﾞｼｯｸM-PRO" panose="020F0600000000000000" pitchFamily="50" charset="-128"/>
              </a:rPr>
            </a:br>
            <a:r>
              <a:rPr kumimoji="1" lang="ja-JP" altLang="en-US" sz="5400" dirty="0" smtClean="0">
                <a:solidFill>
                  <a:schemeClr val="accent2"/>
                </a:solidFill>
                <a:latin typeface="HG丸ｺﾞｼｯｸM-PRO" panose="020F0600000000000000" pitchFamily="50" charset="-128"/>
                <a:ea typeface="HG丸ｺﾞｼｯｸM-PRO" panose="020F0600000000000000" pitchFamily="50" charset="-128"/>
              </a:rPr>
              <a:t>について</a:t>
            </a:r>
            <a:endParaRPr kumimoji="1" lang="ja-JP" altLang="en-US" sz="5400" dirty="0">
              <a:solidFill>
                <a:schemeClr val="accent2"/>
              </a:solidFill>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a:xfrm>
            <a:off x="248195" y="3985930"/>
            <a:ext cx="11612880" cy="1959431"/>
          </a:xfrm>
        </p:spPr>
        <p:txBody>
          <a:bodyPr>
            <a:normAutofit/>
          </a:bodyPr>
          <a:lstStyle/>
          <a:p>
            <a:pPr algn="ctr"/>
            <a:r>
              <a:rPr lang="ja-JP" altLang="en-US" dirty="0" smtClean="0">
                <a:latin typeface="HG丸ｺﾞｼｯｸM-PRO" panose="020F0600000000000000" pitchFamily="50" charset="-128"/>
                <a:ea typeface="HG丸ｺﾞｼｯｸM-PRO" panose="020F0600000000000000" pitchFamily="50" charset="-128"/>
              </a:rPr>
              <a:t>～説明資料～</a:t>
            </a:r>
            <a:endParaRPr lang="en-US" altLang="ja-JP" dirty="0">
              <a:latin typeface="HG丸ｺﾞｼｯｸM-PRO" panose="020F0600000000000000" pitchFamily="50" charset="-128"/>
              <a:ea typeface="HG丸ｺﾞｼｯｸM-PRO" panose="020F0600000000000000" pitchFamily="50" charset="-128"/>
            </a:endParaRPr>
          </a:p>
          <a:p>
            <a:pPr algn="ctr"/>
            <a:r>
              <a:rPr lang="ja-JP" altLang="en-US" dirty="0">
                <a:latin typeface="HG丸ｺﾞｼｯｸM-PRO" panose="020F0600000000000000" pitchFamily="50" charset="-128"/>
                <a:ea typeface="HG丸ｺﾞｼｯｸM-PRO" panose="020F0600000000000000" pitchFamily="50" charset="-128"/>
              </a:rPr>
              <a:t>　</a:t>
            </a:r>
            <a:endParaRPr lang="en-US" altLang="ja-JP" dirty="0">
              <a:latin typeface="HG丸ｺﾞｼｯｸM-PRO" panose="020F0600000000000000" pitchFamily="50" charset="-128"/>
              <a:ea typeface="HG丸ｺﾞｼｯｸM-PRO" panose="020F0600000000000000" pitchFamily="50" charset="-128"/>
            </a:endParaRPr>
          </a:p>
          <a:p>
            <a:pPr algn="ctr"/>
            <a:r>
              <a:rPr lang="ja-JP" altLang="en-US" dirty="0">
                <a:latin typeface="HG丸ｺﾞｼｯｸM-PRO" panose="020F0600000000000000" pitchFamily="50" charset="-128"/>
                <a:ea typeface="HG丸ｺﾞｼｯｸM-PRO" panose="020F0600000000000000" pitchFamily="50" charset="-128"/>
              </a:rPr>
              <a:t>茅ヶ崎市　</a:t>
            </a:r>
            <a:r>
              <a:rPr lang="ja-JP" altLang="en-US" dirty="0" err="1">
                <a:latin typeface="HG丸ｺﾞｼｯｸM-PRO" panose="020F0600000000000000" pitchFamily="50" charset="-128"/>
                <a:ea typeface="HG丸ｺﾞｼｯｸM-PRO" panose="020F0600000000000000" pitchFamily="50" charset="-128"/>
              </a:rPr>
              <a:t>障がい</a:t>
            </a:r>
            <a:r>
              <a:rPr lang="ja-JP" altLang="en-US" dirty="0">
                <a:latin typeface="HG丸ｺﾞｼｯｸM-PRO" panose="020F0600000000000000" pitchFamily="50" charset="-128"/>
                <a:ea typeface="HG丸ｺﾞｼｯｸM-PRO" panose="020F0600000000000000" pitchFamily="50" charset="-128"/>
              </a:rPr>
              <a:t>福祉課</a:t>
            </a:r>
          </a:p>
        </p:txBody>
      </p:sp>
      <p:pic>
        <p:nvPicPr>
          <p:cNvPr id="5" name="Picture 20"/>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131838" y="4965641"/>
            <a:ext cx="1729241" cy="1700403"/>
          </a:xfrm>
          <a:prstGeom prst="rect">
            <a:avLst/>
          </a:prstGeom>
          <a:noFill/>
        </p:spPr>
      </p:pic>
      <p:sp>
        <p:nvSpPr>
          <p:cNvPr id="4" name="テキスト ボックス 3"/>
          <p:cNvSpPr txBox="1"/>
          <p:nvPr/>
        </p:nvSpPr>
        <p:spPr>
          <a:xfrm>
            <a:off x="10335491" y="152399"/>
            <a:ext cx="1745673" cy="369332"/>
          </a:xfrm>
          <a:prstGeom prst="rect">
            <a:avLst/>
          </a:prstGeom>
          <a:noFill/>
          <a:ln>
            <a:solidFill>
              <a:schemeClr val="tx1"/>
            </a:solidFill>
          </a:ln>
        </p:spPr>
        <p:txBody>
          <a:bodyPr wrap="square" rtlCol="0">
            <a:spAutoFit/>
          </a:bodyPr>
          <a:lstStyle/>
          <a:p>
            <a:pPr algn="ctr"/>
            <a:r>
              <a:rPr kumimoji="1" lang="ja-JP" altLang="en-US" dirty="0" smtClean="0"/>
              <a:t>資料１</a:t>
            </a:r>
            <a:endParaRPr kumimoji="1" lang="ja-JP" altLang="en-US" dirty="0"/>
          </a:p>
        </p:txBody>
      </p:sp>
      <p:sp>
        <p:nvSpPr>
          <p:cNvPr id="6" name="スライド番号プレースホルダー 5"/>
          <p:cNvSpPr>
            <a:spLocks noGrp="1"/>
          </p:cNvSpPr>
          <p:nvPr>
            <p:ph type="sldNum" sz="quarter" idx="12"/>
          </p:nvPr>
        </p:nvSpPr>
        <p:spPr/>
        <p:txBody>
          <a:bodyPr/>
          <a:lstStyle/>
          <a:p>
            <a:fld id="{28828C88-9CA4-4340-ABAA-5DAC147B3A3A}" type="slidenum">
              <a:rPr kumimoji="1" lang="ja-JP" altLang="en-US" smtClean="0"/>
              <a:t>1</a:t>
            </a:fld>
            <a:endParaRPr kumimoji="1" lang="ja-JP" altLang="en-US"/>
          </a:p>
        </p:txBody>
      </p:sp>
    </p:spTree>
    <p:extLst>
      <p:ext uri="{BB962C8B-B14F-4D97-AF65-F5344CB8AC3E}">
        <p14:creationId xmlns:p14="http://schemas.microsoft.com/office/powerpoint/2010/main" val="3848619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対角する 2 つの角を切り取った四角形 2"/>
          <p:cNvSpPr/>
          <p:nvPr/>
        </p:nvSpPr>
        <p:spPr>
          <a:xfrm>
            <a:off x="346169" y="812080"/>
            <a:ext cx="11671660" cy="808077"/>
          </a:xfrm>
          <a:prstGeom prst="snip2DiagRect">
            <a:avLst/>
          </a:prstGeom>
          <a:ln/>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ja-JP" altLang="en-US" sz="2000" dirty="0">
                <a:ln w="0"/>
                <a:solidFill>
                  <a:prstClr val="black"/>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２０３０年の</a:t>
            </a:r>
            <a:r>
              <a:rPr lang="ja-JP" altLang="en-US" sz="2000" dirty="0" smtClean="0">
                <a:ln w="0"/>
                <a:solidFill>
                  <a:prstClr val="black"/>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ありたい姿</a:t>
            </a:r>
            <a:r>
              <a:rPr lang="ja-JP" altLang="en-US" sz="2000" dirty="0">
                <a:ln w="0"/>
                <a:solidFill>
                  <a:prstClr val="black"/>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a:t>
            </a:r>
            <a:r>
              <a:rPr lang="ja-JP" altLang="en-US" dirty="0">
                <a:ln w="0"/>
                <a:solidFill>
                  <a:prstClr val="black"/>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「地域において年齢や経済状況、障がいのあるなしに関わらず、一人ひとりが</a:t>
            </a:r>
            <a:endParaRPr lang="en-US" altLang="ja-JP" dirty="0">
              <a:ln w="0"/>
              <a:solidFill>
                <a:prstClr val="black"/>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endParaRPr>
          </a:p>
          <a:p>
            <a:pPr algn="ctr"/>
            <a:r>
              <a:rPr lang="ja-JP" altLang="en-US" dirty="0">
                <a:ln w="0"/>
                <a:solidFill>
                  <a:prstClr val="black"/>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　　　　　　　　　　地域の一員として健康で心豊かに暮らすことのできる社会の実現」</a:t>
            </a:r>
            <a:endParaRPr lang="ja-JP" altLang="en-US" dirty="0">
              <a:solidFill>
                <a:prstClr val="black"/>
              </a:solidFill>
              <a:latin typeface="HG丸ｺﾞｼｯｸM-PRO" panose="020F0600000000000000" pitchFamily="50" charset="-128"/>
              <a:ea typeface="HG丸ｺﾞｼｯｸM-PRO" panose="020F0600000000000000" pitchFamily="50" charset="-128"/>
            </a:endParaRPr>
          </a:p>
        </p:txBody>
      </p:sp>
      <p:sp>
        <p:nvSpPr>
          <p:cNvPr id="9" name="片側の 2 つの角を切り取った四角形 8"/>
          <p:cNvSpPr/>
          <p:nvPr/>
        </p:nvSpPr>
        <p:spPr>
          <a:xfrm>
            <a:off x="346169" y="45006"/>
            <a:ext cx="11671660" cy="564128"/>
          </a:xfrm>
          <a:prstGeom prst="snip2SameRect">
            <a:avLst>
              <a:gd name="adj1" fmla="val 16667"/>
              <a:gd name="adj2" fmla="val 13205"/>
            </a:avLst>
          </a:prstGeom>
        </p:spPr>
        <p:style>
          <a:lnRef idx="1">
            <a:schemeClr val="accent2"/>
          </a:lnRef>
          <a:fillRef idx="3">
            <a:schemeClr val="accent2"/>
          </a:fillRef>
          <a:effectRef idx="2">
            <a:schemeClr val="accent2"/>
          </a:effectRef>
          <a:fontRef idx="minor">
            <a:schemeClr val="lt1"/>
          </a:fontRef>
        </p:style>
        <p:txBody>
          <a:bodyPr wrap="square" lIns="53068" tIns="26535" rIns="53068" bIns="26535">
            <a:spAutoFit/>
          </a:bodyPr>
          <a:lstStyle/>
          <a:p>
            <a:pPr algn="ctr"/>
            <a:r>
              <a:rPr lang="ja-JP" altLang="en-US" sz="2800" dirty="0">
                <a:ln w="0"/>
                <a:solidFill>
                  <a:prstClr val="white"/>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２０３０　ＣＨＩＧＡＳＡＫＩ　ＰＲＯＪＥＣＴ</a:t>
            </a:r>
          </a:p>
        </p:txBody>
      </p:sp>
      <p:sp>
        <p:nvSpPr>
          <p:cNvPr id="32" name="正方形/長方形 31"/>
          <p:cNvSpPr/>
          <p:nvPr/>
        </p:nvSpPr>
        <p:spPr>
          <a:xfrm>
            <a:off x="1939836" y="1589756"/>
            <a:ext cx="8621485" cy="413831"/>
          </a:xfrm>
          <a:prstGeom prst="rect">
            <a:avLst/>
          </a:prstGeom>
        </p:spPr>
        <p:txBody>
          <a:bodyPr wrap="square">
            <a:spAutoFit/>
          </a:bodyPr>
          <a:lstStyle/>
          <a:p>
            <a:pPr algn="ctr"/>
            <a:r>
              <a:rPr lang="ja-JP" altLang="en-US" sz="2089" b="1" dirty="0">
                <a:ln w="0"/>
                <a:solidFill>
                  <a:prstClr val="black"/>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コンセプト：</a:t>
            </a:r>
            <a:r>
              <a:rPr lang="ja-JP" altLang="en-US" sz="2089" b="1" u="sng" dirty="0">
                <a:ln w="0"/>
                <a:solidFill>
                  <a:prstClr val="black"/>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誰もが身近な場所で相談したいときに相談できる</a:t>
            </a:r>
            <a:endParaRPr lang="ja-JP" altLang="en-US" sz="2089" b="1" dirty="0">
              <a:solidFill>
                <a:prstClr val="black"/>
              </a:solidFill>
              <a:latin typeface="HG丸ｺﾞｼｯｸM-PRO" panose="020F0600000000000000" pitchFamily="50" charset="-128"/>
              <a:ea typeface="HG丸ｺﾞｼｯｸM-PRO" panose="020F0600000000000000" pitchFamily="50" charset="-128"/>
            </a:endParaRPr>
          </a:p>
        </p:txBody>
      </p:sp>
      <p:grpSp>
        <p:nvGrpSpPr>
          <p:cNvPr id="12" name="グループ化 11"/>
          <p:cNvGrpSpPr/>
          <p:nvPr/>
        </p:nvGrpSpPr>
        <p:grpSpPr>
          <a:xfrm>
            <a:off x="346169" y="2057493"/>
            <a:ext cx="11671659" cy="4642896"/>
            <a:chOff x="1297352" y="2057493"/>
            <a:chExt cx="9557831" cy="4642896"/>
          </a:xfrm>
        </p:grpSpPr>
        <p:sp>
          <p:nvSpPr>
            <p:cNvPr id="8" name="円柱 7"/>
            <p:cNvSpPr/>
            <p:nvPr/>
          </p:nvSpPr>
          <p:spPr>
            <a:xfrm>
              <a:off x="1370455" y="2247597"/>
              <a:ext cx="4690197" cy="2278801"/>
            </a:xfrm>
            <a:prstGeom prst="can">
              <a:avLst/>
            </a:prstGeom>
            <a:solidFill>
              <a:schemeClr val="bg1"/>
            </a:solidFill>
            <a:ln>
              <a:solidFill>
                <a:schemeClr val="accent6">
                  <a:lumMod val="5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marL="199010" indent="-199010">
                <a:buFont typeface="+mj-lt"/>
                <a:buAutoNum type="arabicPeriod"/>
              </a:pPr>
              <a:r>
                <a:rPr lang="ja-JP" altLang="en-US" sz="1400" dirty="0" smtClean="0">
                  <a:solidFill>
                    <a:prstClr val="black"/>
                  </a:solidFill>
                  <a:latin typeface="HG丸ｺﾞｼｯｸM-PRO" panose="020F0600000000000000" pitchFamily="50" charset="-128"/>
                  <a:ea typeface="HG丸ｺﾞｼｯｸM-PRO" panose="020F0600000000000000" pitchFamily="50" charset="-128"/>
                </a:rPr>
                <a:t>　</a:t>
              </a:r>
              <a:r>
                <a:rPr lang="ja-JP" altLang="ja-JP" sz="1400" dirty="0" smtClean="0">
                  <a:solidFill>
                    <a:prstClr val="black"/>
                  </a:solidFill>
                  <a:latin typeface="HG丸ｺﾞｼｯｸM-PRO" panose="020F0600000000000000" pitchFamily="50" charset="-128"/>
                  <a:ea typeface="HG丸ｺﾞｼｯｸM-PRO" panose="020F0600000000000000" pitchFamily="50" charset="-128"/>
                </a:rPr>
                <a:t>三層</a:t>
              </a:r>
              <a:r>
                <a:rPr lang="ja-JP" altLang="ja-JP" sz="1400" dirty="0">
                  <a:solidFill>
                    <a:prstClr val="black"/>
                  </a:solidFill>
                  <a:latin typeface="HG丸ｺﾞｼｯｸM-PRO" panose="020F0600000000000000" pitchFamily="50" charset="-128"/>
                  <a:ea typeface="HG丸ｺﾞｼｯｸM-PRO" panose="020F0600000000000000" pitchFamily="50" charset="-128"/>
                </a:rPr>
                <a:t>構造の役割の明確化（計画相談・委託相談・基幹相談）</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pPr marL="199010" indent="-199010">
                <a:buFont typeface="+mj-lt"/>
                <a:buAutoNum type="arabicPeriod"/>
              </a:pPr>
              <a:r>
                <a:rPr lang="ja-JP" altLang="en-US" sz="1400" dirty="0" smtClean="0">
                  <a:solidFill>
                    <a:prstClr val="black"/>
                  </a:solidFill>
                  <a:latin typeface="HG丸ｺﾞｼｯｸM-PRO" panose="020F0600000000000000" pitchFamily="50" charset="-128"/>
                  <a:ea typeface="HG丸ｺﾞｼｯｸM-PRO" panose="020F0600000000000000" pitchFamily="50" charset="-128"/>
                </a:rPr>
                <a:t>　</a:t>
              </a:r>
              <a:r>
                <a:rPr lang="ja-JP" altLang="ja-JP" sz="1400" dirty="0" smtClean="0">
                  <a:solidFill>
                    <a:prstClr val="black"/>
                  </a:solidFill>
                  <a:latin typeface="HG丸ｺﾞｼｯｸM-PRO" panose="020F0600000000000000" pitchFamily="50" charset="-128"/>
                  <a:ea typeface="HG丸ｺﾞｼｯｸM-PRO" panose="020F0600000000000000" pitchFamily="50" charset="-128"/>
                </a:rPr>
                <a:t>相談</a:t>
              </a:r>
              <a:r>
                <a:rPr lang="ja-JP" altLang="ja-JP" sz="1400" dirty="0">
                  <a:solidFill>
                    <a:prstClr val="black"/>
                  </a:solidFill>
                  <a:latin typeface="HG丸ｺﾞｼｯｸM-PRO" panose="020F0600000000000000" pitchFamily="50" charset="-128"/>
                  <a:ea typeface="HG丸ｺﾞｼｯｸM-PRO" panose="020F0600000000000000" pitchFamily="50" charset="-128"/>
                </a:rPr>
                <a:t>支援体制</a:t>
              </a:r>
              <a:r>
                <a:rPr lang="ja-JP" altLang="en-US" sz="1400" dirty="0">
                  <a:solidFill>
                    <a:prstClr val="black"/>
                  </a:solidFill>
                  <a:latin typeface="HG丸ｺﾞｼｯｸM-PRO" panose="020F0600000000000000" pitchFamily="50" charset="-128"/>
                  <a:ea typeface="HG丸ｺﾞｼｯｸM-PRO" panose="020F0600000000000000" pitchFamily="50" charset="-128"/>
                </a:rPr>
                <a:t>の</a:t>
              </a:r>
              <a:r>
                <a:rPr lang="ja-JP" altLang="ja-JP" sz="1400" dirty="0">
                  <a:solidFill>
                    <a:prstClr val="black"/>
                  </a:solidFill>
                  <a:latin typeface="HG丸ｺﾞｼｯｸM-PRO" panose="020F0600000000000000" pitchFamily="50" charset="-128"/>
                  <a:ea typeface="HG丸ｺﾞｼｯｸM-PRO" panose="020F0600000000000000" pitchFamily="50" charset="-128"/>
                </a:rPr>
                <a:t>「バックアップ機能」</a:t>
              </a:r>
              <a:r>
                <a:rPr lang="ja-JP" altLang="en-US" sz="1400" dirty="0">
                  <a:solidFill>
                    <a:prstClr val="black"/>
                  </a:solidFill>
                  <a:latin typeface="HG丸ｺﾞｼｯｸM-PRO" panose="020F0600000000000000" pitchFamily="50" charset="-128"/>
                  <a:ea typeface="HG丸ｺﾞｼｯｸM-PRO" panose="020F0600000000000000" pitchFamily="50" charset="-128"/>
                </a:rPr>
                <a:t>の強化</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pPr marL="199010" indent="-199010">
                <a:buFont typeface="+mj-lt"/>
                <a:buAutoNum type="arabicPeriod"/>
              </a:pPr>
              <a:r>
                <a:rPr lang="ja-JP" altLang="en-US" sz="1400" dirty="0" smtClean="0">
                  <a:solidFill>
                    <a:prstClr val="black"/>
                  </a:solidFill>
                  <a:latin typeface="HG丸ｺﾞｼｯｸM-PRO" panose="020F0600000000000000" pitchFamily="50" charset="-128"/>
                  <a:ea typeface="HG丸ｺﾞｼｯｸM-PRO" panose="020F0600000000000000" pitchFamily="50" charset="-128"/>
                </a:rPr>
                <a:t>　</a:t>
              </a:r>
              <a:r>
                <a:rPr lang="ja-JP" altLang="ja-JP" sz="1400" dirty="0" smtClean="0">
                  <a:solidFill>
                    <a:prstClr val="black"/>
                  </a:solidFill>
                  <a:latin typeface="HG丸ｺﾞｼｯｸM-PRO" panose="020F0600000000000000" pitchFamily="50" charset="-128"/>
                  <a:ea typeface="HG丸ｺﾞｼｯｸM-PRO" panose="020F0600000000000000" pitchFamily="50" charset="-128"/>
                </a:rPr>
                <a:t>アウトリーチ</a:t>
              </a:r>
              <a:r>
                <a:rPr lang="ja-JP" altLang="ja-JP" sz="1400" dirty="0">
                  <a:solidFill>
                    <a:prstClr val="black"/>
                  </a:solidFill>
                  <a:latin typeface="HG丸ｺﾞｼｯｸM-PRO" panose="020F0600000000000000" pitchFamily="50" charset="-128"/>
                  <a:ea typeface="HG丸ｺﾞｼｯｸM-PRO" panose="020F0600000000000000" pitchFamily="50" charset="-128"/>
                </a:rPr>
                <a:t>できる体制づくり</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pPr marL="199010" indent="-199010">
                <a:buFont typeface="+mj-lt"/>
                <a:buAutoNum type="arabicPeriod"/>
              </a:pPr>
              <a:r>
                <a:rPr lang="ja-JP" altLang="en-US" sz="1400" dirty="0" smtClean="0">
                  <a:solidFill>
                    <a:prstClr val="black"/>
                  </a:solidFill>
                  <a:latin typeface="HG丸ｺﾞｼｯｸM-PRO" panose="020F0600000000000000" pitchFamily="50" charset="-128"/>
                  <a:ea typeface="HG丸ｺﾞｼｯｸM-PRO" panose="020F0600000000000000" pitchFamily="50" charset="-128"/>
                </a:rPr>
                <a:t>　</a:t>
              </a:r>
              <a:r>
                <a:rPr lang="ja-JP" altLang="ja-JP" sz="1400" dirty="0" err="1" smtClean="0">
                  <a:solidFill>
                    <a:prstClr val="black"/>
                  </a:solidFill>
                  <a:latin typeface="HG丸ｺﾞｼｯｸM-PRO" panose="020F0600000000000000" pitchFamily="50" charset="-128"/>
                  <a:ea typeface="HG丸ｺﾞｼｯｸM-PRO" panose="020F0600000000000000" pitchFamily="50" charset="-128"/>
                </a:rPr>
                <a:t>障</a:t>
              </a:r>
              <a:r>
                <a:rPr lang="ja-JP" altLang="ja-JP" sz="1400" dirty="0" err="1">
                  <a:solidFill>
                    <a:prstClr val="black"/>
                  </a:solidFill>
                  <a:latin typeface="HG丸ｺﾞｼｯｸM-PRO" panose="020F0600000000000000" pitchFamily="50" charset="-128"/>
                  <a:ea typeface="HG丸ｺﾞｼｯｸM-PRO" panose="020F0600000000000000" pitchFamily="50" charset="-128"/>
                </a:rPr>
                <a:t>がい</a:t>
              </a:r>
              <a:r>
                <a:rPr lang="ja-JP" altLang="ja-JP" sz="1400" dirty="0">
                  <a:solidFill>
                    <a:prstClr val="black"/>
                  </a:solidFill>
                  <a:latin typeface="HG丸ｺﾞｼｯｸM-PRO" panose="020F0600000000000000" pitchFamily="50" charset="-128"/>
                  <a:ea typeface="HG丸ｺﾞｼｯｸM-PRO" panose="020F0600000000000000" pitchFamily="50" charset="-128"/>
                </a:rPr>
                <a:t>福祉だけでは解決できないことに対する体制づくり</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pPr marL="199010" indent="-199010">
                <a:buFont typeface="+mj-lt"/>
                <a:buAutoNum type="arabicPeriod"/>
              </a:pPr>
              <a:r>
                <a:rPr kumimoji="1" lang="ja-JP" altLang="en-US" sz="1400" dirty="0" smtClean="0">
                  <a:solidFill>
                    <a:prstClr val="black"/>
                  </a:solidFill>
                  <a:latin typeface="HG丸ｺﾞｼｯｸM-PRO" panose="020F0600000000000000" pitchFamily="50" charset="-128"/>
                  <a:ea typeface="HG丸ｺﾞｼｯｸM-PRO" panose="020F0600000000000000" pitchFamily="50" charset="-128"/>
                </a:rPr>
                <a:t>　ライフステージ</a:t>
              </a:r>
              <a:r>
                <a:rPr kumimoji="1" lang="ja-JP" altLang="en-US" sz="1400" dirty="0">
                  <a:solidFill>
                    <a:prstClr val="black"/>
                  </a:solidFill>
                  <a:latin typeface="HG丸ｺﾞｼｯｸM-PRO" panose="020F0600000000000000" pitchFamily="50" charset="-128"/>
                  <a:ea typeface="HG丸ｺﾞｼｯｸM-PRO" panose="020F0600000000000000" pitchFamily="50" charset="-128"/>
                </a:rPr>
                <a:t>に応じた相談支援体制の強化</a:t>
              </a:r>
            </a:p>
          </p:txBody>
        </p:sp>
        <p:sp>
          <p:nvSpPr>
            <p:cNvPr id="14" name="円柱 13"/>
            <p:cNvSpPr/>
            <p:nvPr/>
          </p:nvSpPr>
          <p:spPr>
            <a:xfrm>
              <a:off x="1319496" y="4811287"/>
              <a:ext cx="4701960" cy="1886259"/>
            </a:xfrm>
            <a:prstGeom prst="can">
              <a:avLst/>
            </a:prstGeom>
            <a:ln>
              <a:solidFill>
                <a:srgbClr val="FF9999"/>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1600" dirty="0" smtClean="0">
                  <a:solidFill>
                    <a:prstClr val="black"/>
                  </a:solidFill>
                  <a:latin typeface="HG丸ｺﾞｼｯｸM-PRO" panose="020F0600000000000000" pitchFamily="50" charset="-128"/>
                  <a:ea typeface="HG丸ｺﾞｼｯｸM-PRO" panose="020F0600000000000000" pitchFamily="50" charset="-128"/>
                </a:rPr>
                <a:t>　</a:t>
              </a:r>
              <a:r>
                <a:rPr lang="en-US" altLang="ja-JP" sz="1600" dirty="0" smtClean="0">
                  <a:solidFill>
                    <a:prstClr val="black"/>
                  </a:solidFill>
                  <a:latin typeface="HG丸ｺﾞｼｯｸM-PRO" panose="020F0600000000000000" pitchFamily="50" charset="-128"/>
                  <a:ea typeface="HG丸ｺﾞｼｯｸM-PRO" panose="020F0600000000000000" pitchFamily="50" charset="-128"/>
                </a:rPr>
                <a:t>1.</a:t>
              </a:r>
              <a:r>
                <a:rPr lang="ja-JP" altLang="ja-JP" sz="1600" dirty="0" smtClean="0">
                  <a:solidFill>
                    <a:prstClr val="black"/>
                  </a:solidFill>
                  <a:latin typeface="HG丸ｺﾞｼｯｸM-PRO" panose="020F0600000000000000" pitchFamily="50" charset="-128"/>
                  <a:ea typeface="HG丸ｺﾞｼｯｸM-PRO" panose="020F0600000000000000" pitchFamily="50" charset="-128"/>
                </a:rPr>
                <a:t>支援者</a:t>
              </a:r>
              <a:r>
                <a:rPr lang="ja-JP" altLang="ja-JP" sz="1600" dirty="0">
                  <a:solidFill>
                    <a:prstClr val="black"/>
                  </a:solidFill>
                  <a:latin typeface="HG丸ｺﾞｼｯｸM-PRO" panose="020F0600000000000000" pitchFamily="50" charset="-128"/>
                  <a:ea typeface="HG丸ｺﾞｼｯｸM-PRO" panose="020F0600000000000000" pitchFamily="50" charset="-128"/>
                </a:rPr>
                <a:t>支援の研修体系構築やスーパー</a:t>
              </a:r>
              <a:r>
                <a:rPr lang="ja-JP" altLang="en-US" sz="1600" dirty="0">
                  <a:solidFill>
                    <a:prstClr val="black"/>
                  </a:solidFill>
                  <a:latin typeface="HG丸ｺﾞｼｯｸM-PRO" panose="020F0600000000000000" pitchFamily="50" charset="-128"/>
                  <a:ea typeface="HG丸ｺﾞｼｯｸM-PRO" panose="020F0600000000000000" pitchFamily="50" charset="-128"/>
                </a:rPr>
                <a:t>ビ</a:t>
              </a:r>
              <a:r>
                <a:rPr lang="ja-JP" altLang="ja-JP" sz="1600" dirty="0">
                  <a:solidFill>
                    <a:prstClr val="black"/>
                  </a:solidFill>
                  <a:latin typeface="HG丸ｺﾞｼｯｸM-PRO" panose="020F0600000000000000" pitchFamily="50" charset="-128"/>
                  <a:ea typeface="HG丸ｺﾞｼｯｸM-PRO" panose="020F0600000000000000" pitchFamily="50" charset="-128"/>
                </a:rPr>
                <a:t>ジョンの</a:t>
              </a:r>
              <a:r>
                <a:rPr lang="ja-JP" altLang="ja-JP" sz="1600" dirty="0" smtClean="0">
                  <a:solidFill>
                    <a:prstClr val="black"/>
                  </a:solidFill>
                  <a:latin typeface="HG丸ｺﾞｼｯｸM-PRO" panose="020F0600000000000000" pitchFamily="50" charset="-128"/>
                  <a:ea typeface="HG丸ｺﾞｼｯｸM-PRO" panose="020F0600000000000000" pitchFamily="50" charset="-128"/>
                </a:rPr>
                <a:t>実施</a:t>
              </a:r>
              <a:endParaRPr lang="en-US" altLang="ja-JP" sz="16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1600" dirty="0" smtClean="0">
                  <a:solidFill>
                    <a:prstClr val="black"/>
                  </a:solidFill>
                  <a:latin typeface="HG丸ｺﾞｼｯｸM-PRO" panose="020F0600000000000000" pitchFamily="50" charset="-128"/>
                  <a:ea typeface="HG丸ｺﾞｼｯｸM-PRO" panose="020F0600000000000000" pitchFamily="50" charset="-128"/>
                </a:rPr>
                <a:t>　</a:t>
              </a:r>
              <a:r>
                <a:rPr lang="ja-JP" altLang="ja-JP" sz="1600" dirty="0" smtClean="0">
                  <a:solidFill>
                    <a:prstClr val="black"/>
                  </a:solidFill>
                  <a:latin typeface="HG丸ｺﾞｼｯｸM-PRO" panose="020F0600000000000000" pitchFamily="50" charset="-128"/>
                  <a:ea typeface="HG丸ｺﾞｼｯｸM-PRO" panose="020F0600000000000000" pitchFamily="50" charset="-128"/>
                </a:rPr>
                <a:t>（</a:t>
              </a:r>
              <a:r>
                <a:rPr lang="ja-JP" altLang="ja-JP" sz="1600" dirty="0">
                  <a:solidFill>
                    <a:prstClr val="black"/>
                  </a:solidFill>
                  <a:latin typeface="HG丸ｺﾞｼｯｸM-PRO" panose="020F0600000000000000" pitchFamily="50" charset="-128"/>
                  <a:ea typeface="HG丸ｺﾞｼｯｸM-PRO" panose="020F0600000000000000" pitchFamily="50" charset="-128"/>
                </a:rPr>
                <a:t>アウトリーチとソーシャルアクションスキルの構築</a:t>
              </a:r>
              <a:r>
                <a:rPr lang="ja-JP" altLang="ja-JP" sz="1600" dirty="0" smtClean="0">
                  <a:solidFill>
                    <a:prstClr val="black"/>
                  </a:solidFill>
                  <a:latin typeface="HG丸ｺﾞｼｯｸM-PRO" panose="020F0600000000000000" pitchFamily="50" charset="-128"/>
                  <a:ea typeface="HG丸ｺﾞｼｯｸM-PRO" panose="020F0600000000000000" pitchFamily="50" charset="-128"/>
                </a:rPr>
                <a:t>）</a:t>
              </a:r>
              <a:endParaRPr lang="en-US" altLang="ja-JP" sz="16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1600" dirty="0" smtClean="0">
                  <a:solidFill>
                    <a:prstClr val="black"/>
                  </a:solidFill>
                  <a:latin typeface="HG丸ｺﾞｼｯｸM-PRO" panose="020F0600000000000000" pitchFamily="50" charset="-128"/>
                  <a:ea typeface="HG丸ｺﾞｼｯｸM-PRO" panose="020F0600000000000000" pitchFamily="50" charset="-128"/>
                </a:rPr>
                <a:t>　</a:t>
              </a:r>
              <a:r>
                <a:rPr lang="en-US" altLang="ja-JP" sz="1600" dirty="0" smtClean="0">
                  <a:solidFill>
                    <a:prstClr val="black"/>
                  </a:solidFill>
                  <a:latin typeface="HG丸ｺﾞｼｯｸM-PRO" panose="020F0600000000000000" pitchFamily="50" charset="-128"/>
                  <a:ea typeface="HG丸ｺﾞｼｯｸM-PRO" panose="020F0600000000000000" pitchFamily="50" charset="-128"/>
                </a:rPr>
                <a:t>2</a:t>
              </a:r>
              <a:r>
                <a:rPr lang="en-US" altLang="ja-JP" sz="1600" dirty="0">
                  <a:solidFill>
                    <a:prstClr val="black"/>
                  </a:solidFill>
                  <a:latin typeface="HG丸ｺﾞｼｯｸM-PRO" panose="020F0600000000000000" pitchFamily="50" charset="-128"/>
                  <a:ea typeface="HG丸ｺﾞｼｯｸM-PRO" panose="020F0600000000000000" pitchFamily="50" charset="-128"/>
                </a:rPr>
                <a:t>.</a:t>
              </a:r>
              <a:r>
                <a:rPr lang="ja-JP" altLang="en-US" sz="1600" dirty="0" smtClean="0">
                  <a:solidFill>
                    <a:prstClr val="black"/>
                  </a:solidFill>
                  <a:latin typeface="HG丸ｺﾞｼｯｸM-PRO" panose="020F0600000000000000" pitchFamily="50" charset="-128"/>
                  <a:ea typeface="HG丸ｺﾞｼｯｸM-PRO" panose="020F0600000000000000" pitchFamily="50" charset="-128"/>
                </a:rPr>
                <a:t>相談員</a:t>
              </a:r>
              <a:r>
                <a:rPr lang="ja-JP" altLang="en-US" sz="1600" dirty="0">
                  <a:solidFill>
                    <a:prstClr val="black"/>
                  </a:solidFill>
                  <a:latin typeface="HG丸ｺﾞｼｯｸM-PRO" panose="020F0600000000000000" pitchFamily="50" charset="-128"/>
                  <a:ea typeface="HG丸ｺﾞｼｯｸM-PRO" panose="020F0600000000000000" pitchFamily="50" charset="-128"/>
                </a:rPr>
                <a:t>同士の連携・協働・支えあい</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5" name="円柱 14"/>
            <p:cNvSpPr/>
            <p:nvPr/>
          </p:nvSpPr>
          <p:spPr>
            <a:xfrm>
              <a:off x="6158263" y="4798496"/>
              <a:ext cx="4696920" cy="1899050"/>
            </a:xfrm>
            <a:prstGeom prst="can">
              <a:avLst/>
            </a:prstGeom>
          </p:spPr>
          <p:style>
            <a:lnRef idx="2">
              <a:schemeClr val="accent1"/>
            </a:lnRef>
            <a:fillRef idx="1">
              <a:schemeClr val="lt1"/>
            </a:fillRef>
            <a:effectRef idx="0">
              <a:schemeClr val="accent1"/>
            </a:effectRef>
            <a:fontRef idx="minor">
              <a:schemeClr val="dk1"/>
            </a:fontRef>
          </p:style>
          <p:txBody>
            <a:bodyPr rtlCol="0" anchor="ctr"/>
            <a:lstStyle/>
            <a:p>
              <a:pPr marL="199010" indent="-199010">
                <a:buFont typeface="+mj-lt"/>
                <a:buAutoNum type="arabicPeriod"/>
              </a:pPr>
              <a:r>
                <a:rPr lang="ja-JP" altLang="ja-JP" sz="1600" dirty="0">
                  <a:solidFill>
                    <a:prstClr val="black"/>
                  </a:solidFill>
                  <a:latin typeface="HG丸ｺﾞｼｯｸM-PRO" panose="020F0600000000000000" pitchFamily="50" charset="-128"/>
                  <a:ea typeface="HG丸ｺﾞｼｯｸM-PRO" panose="020F0600000000000000" pitchFamily="50" charset="-128"/>
                </a:rPr>
                <a:t>わかりやす</a:t>
              </a:r>
              <a:r>
                <a:rPr lang="ja-JP" altLang="en-US" sz="1600" dirty="0">
                  <a:solidFill>
                    <a:prstClr val="black"/>
                  </a:solidFill>
                  <a:latin typeface="HG丸ｺﾞｼｯｸM-PRO" panose="020F0600000000000000" pitchFamily="50" charset="-128"/>
                  <a:ea typeface="HG丸ｺﾞｼｯｸM-PRO" panose="020F0600000000000000" pitchFamily="50" charset="-128"/>
                </a:rPr>
                <a:t>い相談窓口を意識</a:t>
              </a:r>
              <a:endParaRPr lang="ja-JP" altLang="ja-JP" sz="1600" dirty="0">
                <a:solidFill>
                  <a:prstClr val="black"/>
                </a:solidFill>
                <a:latin typeface="HG丸ｺﾞｼｯｸM-PRO" panose="020F0600000000000000" pitchFamily="50" charset="-128"/>
                <a:ea typeface="HG丸ｺﾞｼｯｸM-PRO" panose="020F0600000000000000" pitchFamily="50" charset="-128"/>
              </a:endParaRPr>
            </a:p>
            <a:p>
              <a:pPr marL="199010" indent="-199010">
                <a:buFont typeface="+mj-lt"/>
                <a:buAutoNum type="arabicPeriod"/>
              </a:pPr>
              <a:r>
                <a:rPr lang="ja-JP" altLang="ja-JP" sz="1600" dirty="0">
                  <a:solidFill>
                    <a:prstClr val="black"/>
                  </a:solidFill>
                  <a:latin typeface="HG丸ｺﾞｼｯｸM-PRO" panose="020F0600000000000000" pitchFamily="50" charset="-128"/>
                  <a:ea typeface="HG丸ｺﾞｼｯｸM-PRO" panose="020F0600000000000000" pitchFamily="50" charset="-128"/>
                </a:rPr>
                <a:t>障がい福祉分野の</a:t>
              </a:r>
              <a:r>
                <a:rPr lang="ja-JP" altLang="en-US" sz="1600" dirty="0">
                  <a:solidFill>
                    <a:prstClr val="black"/>
                  </a:solidFill>
                  <a:latin typeface="HG丸ｺﾞｼｯｸM-PRO" panose="020F0600000000000000" pitchFamily="50" charset="-128"/>
                  <a:ea typeface="HG丸ｺﾞｼｯｸM-PRO" panose="020F0600000000000000" pitchFamily="50" charset="-128"/>
                </a:rPr>
                <a:t>情報の</a:t>
              </a:r>
              <a:r>
                <a:rPr lang="ja-JP" altLang="ja-JP" sz="1600" dirty="0">
                  <a:solidFill>
                    <a:prstClr val="black"/>
                  </a:solidFill>
                  <a:latin typeface="HG丸ｺﾞｼｯｸM-PRO" panose="020F0600000000000000" pitchFamily="50" charset="-128"/>
                  <a:ea typeface="HG丸ｺﾞｼｯｸM-PRO" panose="020F0600000000000000" pitchFamily="50" charset="-128"/>
                </a:rPr>
                <a:t>発信力をつける</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a:p>
              <a:pPr marL="199010" indent="-199010">
                <a:buFont typeface="+mj-lt"/>
                <a:buAutoNum type="arabicPeriod"/>
              </a:pPr>
              <a:r>
                <a:rPr lang="ja-JP" altLang="ja-JP" sz="1600" dirty="0">
                  <a:solidFill>
                    <a:prstClr val="black"/>
                  </a:solidFill>
                  <a:latin typeface="HG丸ｺﾞｼｯｸM-PRO" panose="020F0600000000000000" pitchFamily="50" charset="-128"/>
                  <a:ea typeface="HG丸ｺﾞｼｯｸM-PRO" panose="020F0600000000000000" pitchFamily="50" charset="-128"/>
                </a:rPr>
                <a:t>各事業所（相談支援以外も含む）と地域のつながる仕組みをつくる（情報交流機会や連携、支えあう仕組み）</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6" name="円柱 15"/>
            <p:cNvSpPr/>
            <p:nvPr/>
          </p:nvSpPr>
          <p:spPr>
            <a:xfrm>
              <a:off x="6120965" y="2291016"/>
              <a:ext cx="4727739" cy="2213056"/>
            </a:xfrm>
            <a:prstGeom prst="can">
              <a:avLst/>
            </a:prstGeom>
          </p:spPr>
          <p:style>
            <a:lnRef idx="2">
              <a:schemeClr val="accent2"/>
            </a:lnRef>
            <a:fillRef idx="1">
              <a:schemeClr val="lt1"/>
            </a:fillRef>
            <a:effectRef idx="0">
              <a:schemeClr val="accent2"/>
            </a:effectRef>
            <a:fontRef idx="minor">
              <a:schemeClr val="dk1"/>
            </a:fontRef>
          </p:style>
          <p:txBody>
            <a:bodyPr rtlCol="0" anchor="ctr"/>
            <a:lstStyle/>
            <a:p>
              <a:pPr marL="199010" indent="-199010">
                <a:buFont typeface="+mj-lt"/>
                <a:buAutoNum type="arabicPeriod"/>
              </a:pPr>
              <a:r>
                <a:rPr lang="ja-JP" altLang="ja-JP" sz="1600" dirty="0">
                  <a:solidFill>
                    <a:prstClr val="black"/>
                  </a:solidFill>
                  <a:latin typeface="HG丸ｺﾞｼｯｸM-PRO" panose="020F0600000000000000" pitchFamily="50" charset="-128"/>
                  <a:ea typeface="HG丸ｺﾞｼｯｸM-PRO" panose="020F0600000000000000" pitchFamily="50" charset="-128"/>
                </a:rPr>
                <a:t>障がい福祉に対する地域住民の理解啓発、人材育成</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a:p>
              <a:pPr marL="199010" indent="-199010">
                <a:buFont typeface="+mj-lt"/>
                <a:buAutoNum type="arabicPeriod"/>
              </a:pPr>
              <a:r>
                <a:rPr lang="ja-JP" altLang="ja-JP" sz="1600" dirty="0">
                  <a:solidFill>
                    <a:prstClr val="black"/>
                  </a:solidFill>
                  <a:latin typeface="HG丸ｺﾞｼｯｸM-PRO" panose="020F0600000000000000" pitchFamily="50" charset="-128"/>
                  <a:ea typeface="HG丸ｺﾞｼｯｸM-PRO" panose="020F0600000000000000" pitchFamily="50" charset="-128"/>
                </a:rPr>
                <a:t>困り感がない人、相談に来られない人にも気づく</a:t>
              </a:r>
              <a:r>
                <a:rPr lang="ja-JP" altLang="en-US" sz="1600" dirty="0">
                  <a:solidFill>
                    <a:prstClr val="black"/>
                  </a:solidFill>
                  <a:latin typeface="HG丸ｺﾞｼｯｸM-PRO" panose="020F0600000000000000" pitchFamily="50" charset="-128"/>
                  <a:ea typeface="HG丸ｺﾞｼｯｸM-PRO" panose="020F0600000000000000" pitchFamily="50" charset="-128"/>
                </a:rPr>
                <a:t>事</a:t>
              </a:r>
              <a:r>
                <a:rPr lang="ja-JP" altLang="ja-JP" sz="1600" dirty="0">
                  <a:solidFill>
                    <a:prstClr val="black"/>
                  </a:solidFill>
                  <a:latin typeface="HG丸ｺﾞｼｯｸM-PRO" panose="020F0600000000000000" pitchFamily="50" charset="-128"/>
                  <a:ea typeface="HG丸ｺﾞｼｯｸM-PRO" panose="020F0600000000000000" pitchFamily="50" charset="-128"/>
                </a:rPr>
                <a:t>が</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a:p>
              <a:r>
                <a:rPr lang="ja-JP" altLang="en-US" sz="1600" dirty="0">
                  <a:solidFill>
                    <a:prstClr val="black"/>
                  </a:solidFill>
                  <a:latin typeface="HG丸ｺﾞｼｯｸM-PRO" panose="020F0600000000000000" pitchFamily="50" charset="-128"/>
                  <a:ea typeface="HG丸ｺﾞｼｯｸM-PRO" panose="020F0600000000000000" pitchFamily="50" charset="-128"/>
                </a:rPr>
                <a:t>　</a:t>
              </a:r>
              <a:r>
                <a:rPr lang="ja-JP" altLang="ja-JP" sz="1600" dirty="0">
                  <a:solidFill>
                    <a:prstClr val="black"/>
                  </a:solidFill>
                  <a:latin typeface="HG丸ｺﾞｼｯｸM-PRO" panose="020F0600000000000000" pitchFamily="50" charset="-128"/>
                  <a:ea typeface="HG丸ｺﾞｼｯｸM-PRO" panose="020F0600000000000000" pitchFamily="50" charset="-128"/>
                </a:rPr>
                <a:t>できる地域をつくる</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a:p>
              <a:r>
                <a:rPr lang="en-US" altLang="ja-JP" sz="1600" dirty="0">
                  <a:solidFill>
                    <a:prstClr val="black"/>
                  </a:solidFill>
                  <a:latin typeface="HG丸ｺﾞｼｯｸM-PRO" panose="020F0600000000000000" pitchFamily="50" charset="-128"/>
                  <a:ea typeface="HG丸ｺﾞｼｯｸM-PRO" panose="020F0600000000000000" pitchFamily="50" charset="-128"/>
                </a:rPr>
                <a:t>3.</a:t>
              </a:r>
              <a:r>
                <a:rPr lang="ja-JP" altLang="en-US" sz="1600" dirty="0">
                  <a:solidFill>
                    <a:prstClr val="black"/>
                  </a:solidFill>
                  <a:latin typeface="HG丸ｺﾞｼｯｸM-PRO" panose="020F0600000000000000" pitchFamily="50" charset="-128"/>
                  <a:ea typeface="HG丸ｺﾞｼｯｸM-PRO" panose="020F0600000000000000" pitchFamily="50" charset="-128"/>
                </a:rPr>
                <a:t>地域とともに防災意識を高め、支えあえる仕組みをつくる</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p:txBody>
        </p:sp>
        <p:sp>
          <p:nvSpPr>
            <p:cNvPr id="4" name="角丸四角形 3"/>
            <p:cNvSpPr/>
            <p:nvPr/>
          </p:nvSpPr>
          <p:spPr>
            <a:xfrm>
              <a:off x="2458509" y="2057493"/>
              <a:ext cx="2442891" cy="537123"/>
            </a:xfrm>
            <a:prstGeom prst="roundRect">
              <a:avLst>
                <a:gd name="adj" fmla="val 50000"/>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sz="2000" b="1" dirty="0">
                  <a:solidFill>
                    <a:prstClr val="black"/>
                  </a:solidFill>
                  <a:latin typeface="HG丸ｺﾞｼｯｸM-PRO" panose="020F0600000000000000" pitchFamily="50" charset="-128"/>
                  <a:ea typeface="HG丸ｺﾞｼｯｸM-PRO" panose="020F0600000000000000" pitchFamily="50" charset="-128"/>
                </a:rPr>
                <a:t>相談支援体制の強化</a:t>
              </a:r>
            </a:p>
          </p:txBody>
        </p:sp>
        <p:sp>
          <p:nvSpPr>
            <p:cNvPr id="6" name="角丸四角形 5"/>
            <p:cNvSpPr/>
            <p:nvPr/>
          </p:nvSpPr>
          <p:spPr>
            <a:xfrm>
              <a:off x="7267805" y="2057493"/>
              <a:ext cx="2442891" cy="537123"/>
            </a:xfrm>
            <a:prstGeom prst="roundRect">
              <a:avLst>
                <a:gd name="adj" fmla="val 50000"/>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kumimoji="1" lang="ja-JP" altLang="en-US" sz="2000" b="1" dirty="0">
                  <a:solidFill>
                    <a:prstClr val="black"/>
                  </a:solidFill>
                  <a:latin typeface="HG丸ｺﾞｼｯｸM-PRO" panose="020F0600000000000000" pitchFamily="50" charset="-128"/>
                  <a:ea typeface="HG丸ｺﾞｼｯｸM-PRO" panose="020F0600000000000000" pitchFamily="50" charset="-128"/>
                </a:rPr>
                <a:t>地域の体制づくり</a:t>
              </a:r>
            </a:p>
          </p:txBody>
        </p:sp>
        <p:sp>
          <p:nvSpPr>
            <p:cNvPr id="5" name="角丸四角形 4"/>
            <p:cNvSpPr/>
            <p:nvPr/>
          </p:nvSpPr>
          <p:spPr>
            <a:xfrm>
              <a:off x="2449030" y="4596763"/>
              <a:ext cx="2442891" cy="537148"/>
            </a:xfrm>
            <a:prstGeom prst="roundRect">
              <a:avLst>
                <a:gd name="adj" fmla="val 50000"/>
              </a:avLst>
            </a:prstGeom>
            <a:solidFill>
              <a:srgbClr val="FF9999"/>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2000" b="1" dirty="0">
                  <a:solidFill>
                    <a:prstClr val="black"/>
                  </a:solidFill>
                  <a:latin typeface="HG丸ｺﾞｼｯｸM-PRO" panose="020F0600000000000000" pitchFamily="50" charset="-128"/>
                  <a:ea typeface="HG丸ｺﾞｼｯｸM-PRO" panose="020F0600000000000000" pitchFamily="50" charset="-128"/>
                </a:rPr>
                <a:t>相談員の育成</a:t>
              </a:r>
            </a:p>
          </p:txBody>
        </p:sp>
        <p:sp>
          <p:nvSpPr>
            <p:cNvPr id="7" name="角丸四角形 6"/>
            <p:cNvSpPr/>
            <p:nvPr/>
          </p:nvSpPr>
          <p:spPr>
            <a:xfrm>
              <a:off x="7121882" y="4528921"/>
              <a:ext cx="2649499" cy="553135"/>
            </a:xfrm>
            <a:prstGeom prst="roundRect">
              <a:avLst>
                <a:gd name="adj" fmla="val 50000"/>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b="1" dirty="0">
                  <a:solidFill>
                    <a:prstClr val="black"/>
                  </a:solidFill>
                  <a:latin typeface="HG丸ｺﾞｼｯｸM-PRO" panose="020F0600000000000000" pitchFamily="50" charset="-128"/>
                  <a:ea typeface="HG丸ｺﾞｼｯｸM-PRO" panose="020F0600000000000000" pitchFamily="50" charset="-128"/>
                </a:rPr>
                <a:t>情報の発信・交流・連携</a:t>
              </a:r>
            </a:p>
          </p:txBody>
        </p:sp>
        <p:grpSp>
          <p:nvGrpSpPr>
            <p:cNvPr id="34" name="グループ化 33"/>
            <p:cNvGrpSpPr/>
            <p:nvPr/>
          </p:nvGrpSpPr>
          <p:grpSpPr>
            <a:xfrm>
              <a:off x="5380231" y="3745995"/>
              <a:ext cx="1516132" cy="1891082"/>
              <a:chOff x="7849749" y="4545949"/>
              <a:chExt cx="2358583" cy="3917205"/>
            </a:xfrm>
          </p:grpSpPr>
          <p:sp>
            <p:nvSpPr>
              <p:cNvPr id="33" name="四方向矢印 32"/>
              <p:cNvSpPr/>
              <p:nvPr/>
            </p:nvSpPr>
            <p:spPr>
              <a:xfrm rot="2707086">
                <a:off x="7070438" y="5325260"/>
                <a:ext cx="3917205" cy="2358583"/>
              </a:xfrm>
              <a:prstGeom prst="quadArrow">
                <a:avLst>
                  <a:gd name="adj1" fmla="val 13466"/>
                  <a:gd name="adj2" fmla="val 12267"/>
                  <a:gd name="adj3" fmla="val 11885"/>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sz="900">
                  <a:solidFill>
                    <a:prstClr val="white"/>
                  </a:solidFill>
                  <a:latin typeface="HG丸ｺﾞｼｯｸM-PRO" panose="020F0600000000000000" pitchFamily="50" charset="-128"/>
                  <a:ea typeface="HG丸ｺﾞｼｯｸM-PRO" panose="020F0600000000000000" pitchFamily="50" charset="-128"/>
                </a:endParaRPr>
              </a:p>
            </p:txBody>
          </p:sp>
          <p:sp>
            <p:nvSpPr>
              <p:cNvPr id="10" name="吹き出し: 四方向矢印 9">
                <a:extLst>
                  <a:ext uri="{FF2B5EF4-FFF2-40B4-BE49-F238E27FC236}">
                    <a16:creationId xmlns:a16="http://schemas.microsoft.com/office/drawing/2014/main" id="{33CA6951-B449-46B5-99B7-90DB13B1DC38}"/>
                  </a:ext>
                </a:extLst>
              </p:cNvPr>
              <p:cNvSpPr/>
              <p:nvPr/>
            </p:nvSpPr>
            <p:spPr>
              <a:xfrm>
                <a:off x="7885134" y="5915327"/>
                <a:ext cx="2299707" cy="1228499"/>
              </a:xfrm>
              <a:prstGeom prst="roundRect">
                <a:avLst>
                  <a:gd name="adj" fmla="val 50000"/>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en-US" altLang="ja-JP" sz="2000" b="1" dirty="0">
                    <a:solidFill>
                      <a:prstClr val="white"/>
                    </a:solidFill>
                    <a:latin typeface="HG丸ｺﾞｼｯｸM-PRO" panose="020F0600000000000000" pitchFamily="50" charset="-128"/>
                    <a:ea typeface="HG丸ｺﾞｼｯｸM-PRO" panose="020F0600000000000000" pitchFamily="50" charset="-128"/>
                  </a:rPr>
                  <a:t>4</a:t>
                </a:r>
                <a:r>
                  <a:rPr kumimoji="1" lang="ja-JP" altLang="en-US" sz="2000" b="1" dirty="0">
                    <a:solidFill>
                      <a:prstClr val="white"/>
                    </a:solidFill>
                    <a:latin typeface="HG丸ｺﾞｼｯｸM-PRO" panose="020F0600000000000000" pitchFamily="50" charset="-128"/>
                    <a:ea typeface="HG丸ｺﾞｼｯｸM-PRO" panose="020F0600000000000000" pitchFamily="50" charset="-128"/>
                  </a:rPr>
                  <a:t>つの柱</a:t>
                </a:r>
              </a:p>
            </p:txBody>
          </p:sp>
        </p:grpSp>
        <p:grpSp>
          <p:nvGrpSpPr>
            <p:cNvPr id="64" name="グループ化 63"/>
            <p:cNvGrpSpPr/>
            <p:nvPr/>
          </p:nvGrpSpPr>
          <p:grpSpPr>
            <a:xfrm rot="16200000">
              <a:off x="1191265" y="4342052"/>
              <a:ext cx="940867" cy="728693"/>
              <a:chOff x="7998067" y="2525697"/>
              <a:chExt cx="1003351" cy="921931"/>
            </a:xfrm>
          </p:grpSpPr>
          <p:sp>
            <p:nvSpPr>
              <p:cNvPr id="65" name="矢印: 二方向 23">
                <a:extLst>
                  <a:ext uri="{FF2B5EF4-FFF2-40B4-BE49-F238E27FC236}">
                    <a16:creationId xmlns:a16="http://schemas.microsoft.com/office/drawing/2014/main" id="{B20DE9BB-C22F-41FE-AFCD-8384B5BA1E3D}"/>
                  </a:ext>
                </a:extLst>
              </p:cNvPr>
              <p:cNvSpPr/>
              <p:nvPr/>
            </p:nvSpPr>
            <p:spPr>
              <a:xfrm rot="13562563">
                <a:off x="8041743" y="2507876"/>
                <a:ext cx="921931" cy="957574"/>
              </a:xfrm>
              <a:prstGeom prst="leftUpArrow">
                <a:avLst>
                  <a:gd name="adj1" fmla="val 17934"/>
                  <a:gd name="adj2" fmla="val 25000"/>
                  <a:gd name="adj3" fmla="val 2939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prstClr val="white"/>
                  </a:solidFill>
                  <a:latin typeface="Calibri" panose="020F0502020204030204"/>
                  <a:ea typeface="游ゴシック" panose="020B0400000000000000" pitchFamily="50" charset="-128"/>
                </a:endParaRPr>
              </a:p>
            </p:txBody>
          </p:sp>
          <p:cxnSp>
            <p:nvCxnSpPr>
              <p:cNvPr id="66" name="曲線コネクタ 65"/>
              <p:cNvCxnSpPr>
                <a:stCxn id="65" idx="3"/>
                <a:endCxn id="65" idx="0"/>
              </p:cNvCxnSpPr>
              <p:nvPr/>
            </p:nvCxnSpPr>
            <p:spPr>
              <a:xfrm rot="5400000">
                <a:off x="8496270" y="2647937"/>
                <a:ext cx="6946" cy="1003351"/>
              </a:xfrm>
              <a:prstGeom prst="curvedConnector4">
                <a:avLst>
                  <a:gd name="adj1" fmla="val -9225612"/>
                  <a:gd name="adj2" fmla="val 87445"/>
                </a:avLst>
              </a:prstGeom>
              <a:ln w="142875">
                <a:solidFill>
                  <a:schemeClr val="accent5">
                    <a:lumMod val="50000"/>
                  </a:schemeClr>
                </a:solidFill>
                <a:headEnd type="stealth" w="med" len="med"/>
                <a:tailEnd type="stealth" w="med" len="med"/>
              </a:ln>
            </p:spPr>
            <p:style>
              <a:lnRef idx="1">
                <a:schemeClr val="dk1"/>
              </a:lnRef>
              <a:fillRef idx="0">
                <a:schemeClr val="dk1"/>
              </a:fillRef>
              <a:effectRef idx="0">
                <a:schemeClr val="dk1"/>
              </a:effectRef>
              <a:fontRef idx="minor">
                <a:schemeClr val="tx1"/>
              </a:fontRef>
            </p:style>
          </p:cxnSp>
        </p:grpSp>
        <p:grpSp>
          <p:nvGrpSpPr>
            <p:cNvPr id="35" name="グループ化 34"/>
            <p:cNvGrpSpPr/>
            <p:nvPr/>
          </p:nvGrpSpPr>
          <p:grpSpPr>
            <a:xfrm>
              <a:off x="5563865" y="2448732"/>
              <a:ext cx="940867" cy="728693"/>
              <a:chOff x="7998067" y="2525697"/>
              <a:chExt cx="1003351" cy="921931"/>
            </a:xfrm>
          </p:grpSpPr>
          <p:sp>
            <p:nvSpPr>
              <p:cNvPr id="36" name="矢印: 二方向 23">
                <a:extLst>
                  <a:ext uri="{FF2B5EF4-FFF2-40B4-BE49-F238E27FC236}">
                    <a16:creationId xmlns:a16="http://schemas.microsoft.com/office/drawing/2014/main" id="{B20DE9BB-C22F-41FE-AFCD-8384B5BA1E3D}"/>
                  </a:ext>
                </a:extLst>
              </p:cNvPr>
              <p:cNvSpPr/>
              <p:nvPr/>
            </p:nvSpPr>
            <p:spPr>
              <a:xfrm rot="13562563">
                <a:off x="8041743" y="2507876"/>
                <a:ext cx="921931" cy="957574"/>
              </a:xfrm>
              <a:prstGeom prst="leftUpArrow">
                <a:avLst>
                  <a:gd name="adj1" fmla="val 17934"/>
                  <a:gd name="adj2" fmla="val 25000"/>
                  <a:gd name="adj3" fmla="val 2939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prstClr val="white"/>
                  </a:solidFill>
                  <a:latin typeface="Calibri" panose="020F0502020204030204"/>
                  <a:ea typeface="游ゴシック" panose="020B0400000000000000" pitchFamily="50" charset="-128"/>
                </a:endParaRPr>
              </a:p>
            </p:txBody>
          </p:sp>
          <p:cxnSp>
            <p:nvCxnSpPr>
              <p:cNvPr id="37" name="曲線コネクタ 36"/>
              <p:cNvCxnSpPr>
                <a:stCxn id="36" idx="3"/>
                <a:endCxn id="36" idx="0"/>
              </p:cNvCxnSpPr>
              <p:nvPr/>
            </p:nvCxnSpPr>
            <p:spPr>
              <a:xfrm rot="5400000">
                <a:off x="8496270" y="2647937"/>
                <a:ext cx="6946" cy="1003351"/>
              </a:xfrm>
              <a:prstGeom prst="curvedConnector4">
                <a:avLst>
                  <a:gd name="adj1" fmla="val -9225612"/>
                  <a:gd name="adj2" fmla="val 87445"/>
                </a:avLst>
              </a:prstGeom>
              <a:ln w="142875">
                <a:solidFill>
                  <a:schemeClr val="accent5">
                    <a:lumMod val="50000"/>
                  </a:schemeClr>
                </a:solidFill>
                <a:headEnd type="stealth" w="med" len="med"/>
                <a:tailEnd type="stealth" w="med" len="med"/>
              </a:ln>
            </p:spPr>
            <p:style>
              <a:lnRef idx="1">
                <a:schemeClr val="dk1"/>
              </a:lnRef>
              <a:fillRef idx="0">
                <a:schemeClr val="dk1"/>
              </a:fillRef>
              <a:effectRef idx="0">
                <a:schemeClr val="dk1"/>
              </a:effectRef>
              <a:fontRef idx="minor">
                <a:schemeClr val="tx1"/>
              </a:fontRef>
            </p:style>
          </p:cxnSp>
        </p:grpSp>
        <p:grpSp>
          <p:nvGrpSpPr>
            <p:cNvPr id="38" name="グループ化 37"/>
            <p:cNvGrpSpPr/>
            <p:nvPr/>
          </p:nvGrpSpPr>
          <p:grpSpPr>
            <a:xfrm rot="5400000">
              <a:off x="9917769" y="4285587"/>
              <a:ext cx="940867" cy="728693"/>
              <a:chOff x="7998067" y="2525697"/>
              <a:chExt cx="1003351" cy="921931"/>
            </a:xfrm>
          </p:grpSpPr>
          <p:sp>
            <p:nvSpPr>
              <p:cNvPr id="39" name="矢印: 二方向 23">
                <a:extLst>
                  <a:ext uri="{FF2B5EF4-FFF2-40B4-BE49-F238E27FC236}">
                    <a16:creationId xmlns:a16="http://schemas.microsoft.com/office/drawing/2014/main" id="{B20DE9BB-C22F-41FE-AFCD-8384B5BA1E3D}"/>
                  </a:ext>
                </a:extLst>
              </p:cNvPr>
              <p:cNvSpPr/>
              <p:nvPr/>
            </p:nvSpPr>
            <p:spPr>
              <a:xfrm rot="13562563">
                <a:off x="8041743" y="2507876"/>
                <a:ext cx="921931" cy="957574"/>
              </a:xfrm>
              <a:prstGeom prst="leftUpArrow">
                <a:avLst>
                  <a:gd name="adj1" fmla="val 17934"/>
                  <a:gd name="adj2" fmla="val 25000"/>
                  <a:gd name="adj3" fmla="val 2939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prstClr val="white"/>
                  </a:solidFill>
                  <a:latin typeface="Calibri" panose="020F0502020204030204"/>
                  <a:ea typeface="游ゴシック" panose="020B0400000000000000" pitchFamily="50" charset="-128"/>
                </a:endParaRPr>
              </a:p>
            </p:txBody>
          </p:sp>
          <p:cxnSp>
            <p:nvCxnSpPr>
              <p:cNvPr id="41" name="曲線コネクタ 40"/>
              <p:cNvCxnSpPr>
                <a:stCxn id="39" idx="3"/>
                <a:endCxn id="39" idx="0"/>
              </p:cNvCxnSpPr>
              <p:nvPr/>
            </p:nvCxnSpPr>
            <p:spPr>
              <a:xfrm rot="5400000">
                <a:off x="8496270" y="2647937"/>
                <a:ext cx="6946" cy="1003351"/>
              </a:xfrm>
              <a:prstGeom prst="curvedConnector4">
                <a:avLst>
                  <a:gd name="adj1" fmla="val -9225612"/>
                  <a:gd name="adj2" fmla="val 87445"/>
                </a:avLst>
              </a:prstGeom>
              <a:ln w="142875">
                <a:solidFill>
                  <a:schemeClr val="accent5">
                    <a:lumMod val="50000"/>
                  </a:schemeClr>
                </a:solidFill>
                <a:headEnd type="stealth" w="med" len="med"/>
                <a:tailEnd type="stealth" w="med" len="med"/>
              </a:ln>
            </p:spPr>
            <p:style>
              <a:lnRef idx="1">
                <a:schemeClr val="dk1"/>
              </a:lnRef>
              <a:fillRef idx="0">
                <a:schemeClr val="dk1"/>
              </a:fillRef>
              <a:effectRef idx="0">
                <a:schemeClr val="dk1"/>
              </a:effectRef>
              <a:fontRef idx="minor">
                <a:schemeClr val="tx1"/>
              </a:fontRef>
            </p:style>
          </p:cxnSp>
        </p:grpSp>
        <p:grpSp>
          <p:nvGrpSpPr>
            <p:cNvPr id="42" name="グループ化 41"/>
            <p:cNvGrpSpPr/>
            <p:nvPr/>
          </p:nvGrpSpPr>
          <p:grpSpPr>
            <a:xfrm rot="10800000">
              <a:off x="5619431" y="5971696"/>
              <a:ext cx="980642" cy="728693"/>
              <a:chOff x="8023922" y="2525697"/>
              <a:chExt cx="1045768" cy="921931"/>
            </a:xfrm>
          </p:grpSpPr>
          <p:sp>
            <p:nvSpPr>
              <p:cNvPr id="43" name="矢印: 二方向 23">
                <a:extLst>
                  <a:ext uri="{FF2B5EF4-FFF2-40B4-BE49-F238E27FC236}">
                    <a16:creationId xmlns:a16="http://schemas.microsoft.com/office/drawing/2014/main" id="{B20DE9BB-C22F-41FE-AFCD-8384B5BA1E3D}"/>
                  </a:ext>
                </a:extLst>
              </p:cNvPr>
              <p:cNvSpPr/>
              <p:nvPr/>
            </p:nvSpPr>
            <p:spPr>
              <a:xfrm rot="13562563">
                <a:off x="8041743" y="2507876"/>
                <a:ext cx="921931" cy="957574"/>
              </a:xfrm>
              <a:prstGeom prst="leftUpArrow">
                <a:avLst>
                  <a:gd name="adj1" fmla="val 17934"/>
                  <a:gd name="adj2" fmla="val 25000"/>
                  <a:gd name="adj3" fmla="val 2939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prstClr val="white"/>
                  </a:solidFill>
                  <a:latin typeface="Calibri" panose="020F0502020204030204"/>
                  <a:ea typeface="游ゴシック" panose="020B0400000000000000" pitchFamily="50" charset="-128"/>
                </a:endParaRPr>
              </a:p>
            </p:txBody>
          </p:sp>
          <p:cxnSp>
            <p:nvCxnSpPr>
              <p:cNvPr id="44" name="曲線コネクタ 43"/>
              <p:cNvCxnSpPr/>
              <p:nvPr/>
            </p:nvCxnSpPr>
            <p:spPr>
              <a:xfrm rot="5400000">
                <a:off x="8564542" y="2559295"/>
                <a:ext cx="6946" cy="1003351"/>
              </a:xfrm>
              <a:prstGeom prst="curvedConnector4">
                <a:avLst>
                  <a:gd name="adj1" fmla="val -9225612"/>
                  <a:gd name="adj2" fmla="val 87445"/>
                </a:avLst>
              </a:prstGeom>
              <a:ln w="142875">
                <a:solidFill>
                  <a:schemeClr val="accent5">
                    <a:lumMod val="50000"/>
                  </a:schemeClr>
                </a:solidFill>
                <a:headEnd type="stealth" w="med" len="med"/>
                <a:tailEnd type="stealth" w="med" len="med"/>
              </a:ln>
            </p:spPr>
            <p:style>
              <a:lnRef idx="1">
                <a:schemeClr val="dk1"/>
              </a:lnRef>
              <a:fillRef idx="0">
                <a:schemeClr val="dk1"/>
              </a:fillRef>
              <a:effectRef idx="0">
                <a:schemeClr val="dk1"/>
              </a:effectRef>
              <a:fontRef idx="minor">
                <a:schemeClr val="tx1"/>
              </a:fontRef>
            </p:style>
          </p:cxnSp>
        </p:grpSp>
      </p:grpSp>
      <p:sp>
        <p:nvSpPr>
          <p:cNvPr id="2" name="スライド番号プレースホルダー 1"/>
          <p:cNvSpPr>
            <a:spLocks noGrp="1"/>
          </p:cNvSpPr>
          <p:nvPr>
            <p:ph type="sldNum" sz="quarter" idx="12"/>
          </p:nvPr>
        </p:nvSpPr>
        <p:spPr/>
        <p:txBody>
          <a:bodyPr/>
          <a:lstStyle/>
          <a:p>
            <a:fld id="{28828C88-9CA4-4340-ABAA-5DAC147B3A3A}" type="slidenum">
              <a:rPr kumimoji="1" lang="ja-JP" altLang="en-US" smtClean="0"/>
              <a:t>10</a:t>
            </a:fld>
            <a:endParaRPr kumimoji="1" lang="ja-JP" altLang="en-US"/>
          </a:p>
        </p:txBody>
      </p:sp>
    </p:spTree>
    <p:extLst>
      <p:ext uri="{BB962C8B-B14F-4D97-AF65-F5344CB8AC3E}">
        <p14:creationId xmlns:p14="http://schemas.microsoft.com/office/powerpoint/2010/main" val="35312693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10">
            <a:extLst>
              <a:ext uri="{FF2B5EF4-FFF2-40B4-BE49-F238E27FC236}">
                <a16:creationId xmlns:a16="http://schemas.microsoft.com/office/drawing/2014/main" id="{0D12408A-5972-63C3-95D3-4169D30979A4}"/>
              </a:ext>
            </a:extLst>
          </p:cNvPr>
          <p:cNvGraphicFramePr>
            <a:graphicFrameLocks noGrp="1"/>
          </p:cNvGraphicFramePr>
          <p:nvPr>
            <p:ph idx="1"/>
            <p:extLst>
              <p:ext uri="{D42A27DB-BD31-4B8C-83A1-F6EECF244321}">
                <p14:modId xmlns:p14="http://schemas.microsoft.com/office/powerpoint/2010/main" val="208805236"/>
              </p:ext>
            </p:extLst>
          </p:nvPr>
        </p:nvGraphicFramePr>
        <p:xfrm>
          <a:off x="457199" y="606736"/>
          <a:ext cx="11416554" cy="6251264"/>
        </p:xfrm>
        <a:graphic>
          <a:graphicData uri="http://schemas.openxmlformats.org/drawingml/2006/table">
            <a:tbl>
              <a:tblPr firstRow="1" bandRow="1">
                <a:tableStyleId>{5940675A-B579-460E-94D1-54222C63F5DA}</a:tableStyleId>
              </a:tblPr>
              <a:tblGrid>
                <a:gridCol w="3576790">
                  <a:extLst>
                    <a:ext uri="{9D8B030D-6E8A-4147-A177-3AD203B41FA5}">
                      <a16:colId xmlns:a16="http://schemas.microsoft.com/office/drawing/2014/main" val="28809239"/>
                    </a:ext>
                  </a:extLst>
                </a:gridCol>
                <a:gridCol w="3839418">
                  <a:extLst>
                    <a:ext uri="{9D8B030D-6E8A-4147-A177-3AD203B41FA5}">
                      <a16:colId xmlns:a16="http://schemas.microsoft.com/office/drawing/2014/main" val="356540278"/>
                    </a:ext>
                  </a:extLst>
                </a:gridCol>
                <a:gridCol w="4000346">
                  <a:extLst>
                    <a:ext uri="{9D8B030D-6E8A-4147-A177-3AD203B41FA5}">
                      <a16:colId xmlns:a16="http://schemas.microsoft.com/office/drawing/2014/main" val="3967108086"/>
                    </a:ext>
                  </a:extLst>
                </a:gridCol>
              </a:tblGrid>
              <a:tr h="862875">
                <a:tc>
                  <a:txBody>
                    <a:bodyPr/>
                    <a:lstStyle/>
                    <a:p>
                      <a:pPr algn="ctr"/>
                      <a:r>
                        <a:rPr kumimoji="1" lang="ja-JP" altLang="en-US" sz="1900" b="1" dirty="0" smtClean="0">
                          <a:latin typeface="HG丸ｺﾞｼｯｸM-PRO" panose="020F0600000000000000" pitchFamily="50" charset="-128"/>
                          <a:ea typeface="HG丸ｺﾞｼｯｸM-PRO" panose="020F0600000000000000" pitchFamily="50" charset="-128"/>
                        </a:rPr>
                        <a:t>基幹相談支援センター</a:t>
                      </a:r>
                      <a:endParaRPr kumimoji="1" lang="en-US" altLang="ja-JP" sz="1900" b="1" dirty="0" smtClean="0">
                        <a:latin typeface="HG丸ｺﾞｼｯｸM-PRO" panose="020F0600000000000000" pitchFamily="50" charset="-128"/>
                        <a:ea typeface="HG丸ｺﾞｼｯｸM-PRO" panose="020F0600000000000000" pitchFamily="50" charset="-128"/>
                      </a:endParaRPr>
                    </a:p>
                    <a:p>
                      <a:pPr algn="ctr"/>
                      <a:r>
                        <a:rPr kumimoji="1" lang="ja-JP" altLang="en-US" sz="1100" b="0" dirty="0" smtClean="0">
                          <a:latin typeface="HG丸ｺﾞｼｯｸM-PRO" panose="020F0600000000000000" pitchFamily="50" charset="-128"/>
                          <a:ea typeface="HG丸ｺﾞｼｯｸM-PRO" panose="020F0600000000000000" pitchFamily="50" charset="-128"/>
                        </a:rPr>
                        <a:t>（</a:t>
                      </a:r>
                      <a:r>
                        <a:rPr kumimoji="1" lang="ja-JP" altLang="en-US" sz="1100" b="0" dirty="0" err="1" smtClean="0">
                          <a:latin typeface="HG丸ｺﾞｼｯｸM-PRO" panose="020F0600000000000000" pitchFamily="50" charset="-128"/>
                          <a:ea typeface="HG丸ｺﾞｼｯｸM-PRO" panose="020F0600000000000000" pitchFamily="50" charset="-128"/>
                        </a:rPr>
                        <a:t>障がい</a:t>
                      </a:r>
                      <a:r>
                        <a:rPr kumimoji="1" lang="ja-JP" altLang="en-US" sz="1100" b="0" dirty="0" smtClean="0">
                          <a:latin typeface="HG丸ｺﾞｼｯｸM-PRO" panose="020F0600000000000000" pitchFamily="50" charset="-128"/>
                          <a:ea typeface="HG丸ｺﾞｼｯｸM-PRO" panose="020F0600000000000000" pitchFamily="50" charset="-128"/>
                        </a:rPr>
                        <a:t>福祉の相談支援の下支えをするところ） </a:t>
                      </a:r>
                      <a:endParaRPr kumimoji="1" lang="ja-JP" altLang="en-US" sz="1100" b="0" dirty="0">
                        <a:latin typeface="HG丸ｺﾞｼｯｸM-PRO" panose="020F0600000000000000" pitchFamily="50" charset="-128"/>
                        <a:ea typeface="HG丸ｺﾞｼｯｸM-PRO" panose="020F0600000000000000" pitchFamily="50" charset="-128"/>
                      </a:endParaRPr>
                    </a:p>
                  </a:txBody>
                  <a:tcPr marL="31343" marR="31343" marT="15672" marB="15672" anchor="ctr">
                    <a:solidFill>
                      <a:schemeClr val="accent1">
                        <a:lumMod val="20000"/>
                        <a:lumOff val="80000"/>
                      </a:schemeClr>
                    </a:solidFill>
                  </a:tcPr>
                </a:tc>
                <a:tc>
                  <a:txBody>
                    <a:bodyPr/>
                    <a:lstStyle/>
                    <a:p>
                      <a:pPr algn="ctr"/>
                      <a:r>
                        <a:rPr kumimoji="1" lang="ja-JP" altLang="en-US" sz="1900" b="1" dirty="0" smtClean="0">
                          <a:latin typeface="HG丸ｺﾞｼｯｸM-PRO" panose="020F0600000000000000" pitchFamily="50" charset="-128"/>
                          <a:ea typeface="HG丸ｺﾞｼｯｸM-PRO" panose="020F0600000000000000" pitchFamily="50" charset="-128"/>
                        </a:rPr>
                        <a:t>委託相談支援事業所</a:t>
                      </a:r>
                      <a:endParaRPr kumimoji="1" lang="en-US" altLang="ja-JP" sz="1900" b="1" dirty="0" smtClean="0">
                        <a:latin typeface="HG丸ｺﾞｼｯｸM-PRO" panose="020F0600000000000000" pitchFamily="50" charset="-128"/>
                        <a:ea typeface="HG丸ｺﾞｼｯｸM-PRO" panose="020F0600000000000000" pitchFamily="50" charset="-128"/>
                      </a:endParaRPr>
                    </a:p>
                    <a:p>
                      <a:pPr algn="ctr"/>
                      <a:r>
                        <a:rPr kumimoji="1" lang="ja-JP" altLang="en-US" sz="1100" b="0" dirty="0" smtClean="0">
                          <a:latin typeface="HG丸ｺﾞｼｯｸM-PRO" panose="020F0600000000000000" pitchFamily="50" charset="-128"/>
                          <a:ea typeface="HG丸ｺﾞｼｯｸM-PRO" panose="020F0600000000000000" pitchFamily="50" charset="-128"/>
                        </a:rPr>
                        <a:t>（</a:t>
                      </a:r>
                      <a:r>
                        <a:rPr kumimoji="1" lang="ja-JP" altLang="en-US" sz="1100" b="0" dirty="0" err="1" smtClean="0">
                          <a:latin typeface="HG丸ｺﾞｼｯｸM-PRO" panose="020F0600000000000000" pitchFamily="50" charset="-128"/>
                          <a:ea typeface="HG丸ｺﾞｼｯｸM-PRO" panose="020F0600000000000000" pitchFamily="50" charset="-128"/>
                        </a:rPr>
                        <a:t>障がい</a:t>
                      </a:r>
                      <a:r>
                        <a:rPr kumimoji="1" lang="ja-JP" altLang="en-US" sz="1100" b="0" dirty="0" smtClean="0">
                          <a:latin typeface="HG丸ｺﾞｼｯｸM-PRO" panose="020F0600000000000000" pitchFamily="50" charset="-128"/>
                          <a:ea typeface="HG丸ｺﾞｼｯｸM-PRO" panose="020F0600000000000000" pitchFamily="50" charset="-128"/>
                        </a:rPr>
                        <a:t>福祉に係る一般的な相談を受けるところ）</a:t>
                      </a:r>
                      <a:endParaRPr kumimoji="1" lang="ja-JP" altLang="en-US" sz="1100" b="0" dirty="0">
                        <a:latin typeface="HG丸ｺﾞｼｯｸM-PRO" panose="020F0600000000000000" pitchFamily="50" charset="-128"/>
                        <a:ea typeface="HG丸ｺﾞｼｯｸM-PRO" panose="020F0600000000000000" pitchFamily="50" charset="-128"/>
                      </a:endParaRPr>
                    </a:p>
                  </a:txBody>
                  <a:tcPr marL="31343" marR="31343" marT="15672" marB="15672" anchor="ctr">
                    <a:solidFill>
                      <a:schemeClr val="accent1">
                        <a:lumMod val="20000"/>
                        <a:lumOff val="80000"/>
                      </a:schemeClr>
                    </a:solidFill>
                  </a:tcPr>
                </a:tc>
                <a:tc>
                  <a:txBody>
                    <a:bodyPr/>
                    <a:lstStyle/>
                    <a:p>
                      <a:pPr algn="ctr"/>
                      <a:r>
                        <a:rPr kumimoji="1" lang="ja-JP" altLang="en-US" sz="1600" b="1" dirty="0">
                          <a:latin typeface="HG丸ｺﾞｼｯｸM-PRO" panose="020F0600000000000000" pitchFamily="50" charset="-128"/>
                          <a:ea typeface="HG丸ｺﾞｼｯｸM-PRO" panose="020F0600000000000000" pitchFamily="50" charset="-128"/>
                        </a:rPr>
                        <a:t>指定</a:t>
                      </a:r>
                      <a:r>
                        <a:rPr kumimoji="1" lang="ja-JP" altLang="en-US" sz="1600" b="1" dirty="0" smtClean="0">
                          <a:latin typeface="HG丸ｺﾞｼｯｸM-PRO" panose="020F0600000000000000" pitchFamily="50" charset="-128"/>
                          <a:ea typeface="HG丸ｺﾞｼｯｸM-PRO" panose="020F0600000000000000" pitchFamily="50" charset="-128"/>
                        </a:rPr>
                        <a:t>特定相談支援事業所</a:t>
                      </a:r>
                      <a:endParaRPr kumimoji="1" lang="en-US" altLang="ja-JP" sz="1600" b="1" dirty="0" smtClean="0">
                        <a:latin typeface="HG丸ｺﾞｼｯｸM-PRO" panose="020F0600000000000000" pitchFamily="50" charset="-128"/>
                        <a:ea typeface="HG丸ｺﾞｼｯｸM-PRO" panose="020F0600000000000000" pitchFamily="50" charset="-128"/>
                      </a:endParaRPr>
                    </a:p>
                    <a:p>
                      <a:pPr algn="ctr"/>
                      <a:r>
                        <a:rPr kumimoji="1" lang="ja-JP" altLang="en-US" sz="1600" b="1" dirty="0" smtClean="0">
                          <a:latin typeface="HG丸ｺﾞｼｯｸM-PRO" panose="020F0600000000000000" pitchFamily="50" charset="-128"/>
                          <a:ea typeface="HG丸ｺﾞｼｯｸM-PRO" panose="020F0600000000000000" pitchFamily="50" charset="-128"/>
                        </a:rPr>
                        <a:t>指定障害児相談支援事業所</a:t>
                      </a:r>
                      <a:endParaRPr kumimoji="1" lang="en-US" altLang="ja-JP" sz="1600" b="1" dirty="0" smtClean="0">
                        <a:latin typeface="HG丸ｺﾞｼｯｸM-PRO" panose="020F0600000000000000" pitchFamily="50" charset="-128"/>
                        <a:ea typeface="HG丸ｺﾞｼｯｸM-PRO" panose="020F0600000000000000" pitchFamily="50" charset="-128"/>
                      </a:endParaRPr>
                    </a:p>
                    <a:p>
                      <a:pPr algn="ctr"/>
                      <a:r>
                        <a:rPr kumimoji="1" lang="ja-JP" altLang="en-US" sz="1100" b="0" dirty="0" smtClean="0">
                          <a:latin typeface="HG丸ｺﾞｼｯｸM-PRO" panose="020F0600000000000000" pitchFamily="50" charset="-128"/>
                          <a:ea typeface="HG丸ｺﾞｼｯｸM-PRO" panose="020F0600000000000000" pitchFamily="50" charset="-128"/>
                        </a:rPr>
                        <a:t>（サービス調整や計画作成などの相談を受けるところ）</a:t>
                      </a:r>
                      <a:endParaRPr kumimoji="1" lang="ja-JP" altLang="en-US" sz="1100" b="0" dirty="0">
                        <a:latin typeface="HG丸ｺﾞｼｯｸM-PRO" panose="020F0600000000000000" pitchFamily="50" charset="-128"/>
                        <a:ea typeface="HG丸ｺﾞｼｯｸM-PRO" panose="020F0600000000000000" pitchFamily="50" charset="-128"/>
                      </a:endParaRPr>
                    </a:p>
                  </a:txBody>
                  <a:tcPr marL="31343" marR="31343" marT="15672" marB="15672" anchor="ctr">
                    <a:solidFill>
                      <a:schemeClr val="accent1">
                        <a:lumMod val="20000"/>
                        <a:lumOff val="80000"/>
                      </a:schemeClr>
                    </a:solidFill>
                  </a:tcPr>
                </a:tc>
                <a:extLst>
                  <a:ext uri="{0D108BD9-81ED-4DB2-BD59-A6C34878D82A}">
                    <a16:rowId xmlns:a16="http://schemas.microsoft.com/office/drawing/2014/main" val="2180025188"/>
                  </a:ext>
                </a:extLst>
              </a:tr>
              <a:tr h="5388389">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丸ｺﾞｼｯｸM-PRO" panose="020F0600000000000000" pitchFamily="50" charset="-128"/>
                          <a:ea typeface="HG丸ｺﾞｼｯｸM-PRO" panose="020F0600000000000000" pitchFamily="50" charset="-128"/>
                        </a:rPr>
                        <a:t>・市自立</a:t>
                      </a:r>
                      <a:r>
                        <a:rPr kumimoji="1" lang="ja-JP" altLang="en-US" sz="1200" dirty="0">
                          <a:latin typeface="HG丸ｺﾞｼｯｸM-PRO" panose="020F0600000000000000" pitchFamily="50" charset="-128"/>
                          <a:ea typeface="HG丸ｺﾞｼｯｸM-PRO" panose="020F0600000000000000" pitchFamily="50" charset="-128"/>
                        </a:rPr>
                        <a:t>支援協</a:t>
                      </a:r>
                      <a:r>
                        <a:rPr kumimoji="1" lang="ja-JP" altLang="en-US" sz="1200" dirty="0" smtClean="0">
                          <a:latin typeface="HG丸ｺﾞｼｯｸM-PRO" panose="020F0600000000000000" pitchFamily="50" charset="-128"/>
                          <a:ea typeface="HG丸ｺﾞｼｯｸM-PRO" panose="020F0600000000000000" pitchFamily="50" charset="-128"/>
                        </a:rPr>
                        <a:t>議会</a:t>
                      </a: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丸ｺﾞｼｯｸM-PRO" panose="020F0600000000000000" pitchFamily="50" charset="-128"/>
                          <a:ea typeface="HG丸ｺﾞｼｯｸM-PRO" panose="020F0600000000000000" pitchFamily="50" charset="-128"/>
                        </a:rPr>
                        <a:t>（</a:t>
                      </a:r>
                      <a:r>
                        <a:rPr kumimoji="1" lang="ja-JP" altLang="en-US" sz="1200" dirty="0">
                          <a:latin typeface="HG丸ｺﾞｼｯｸM-PRO" panose="020F0600000000000000" pitchFamily="50" charset="-128"/>
                          <a:ea typeface="HG丸ｺﾞｼｯｸM-PRO" panose="020F0600000000000000" pitchFamily="50" charset="-128"/>
                        </a:rPr>
                        <a:t>運営会議・代表者</a:t>
                      </a:r>
                      <a:r>
                        <a:rPr kumimoji="1" lang="ja-JP" altLang="en-US" sz="1200" dirty="0" smtClean="0">
                          <a:latin typeface="HG丸ｺﾞｼｯｸM-PRO" panose="020F0600000000000000" pitchFamily="50" charset="-128"/>
                          <a:ea typeface="HG丸ｺﾞｼｯｸM-PRO" panose="020F0600000000000000" pitchFamily="50" charset="-128"/>
                        </a:rPr>
                        <a:t>会議・事務局</a:t>
                      </a:r>
                      <a:r>
                        <a:rPr kumimoji="1" lang="ja-JP" altLang="en-US" sz="1200" dirty="0">
                          <a:latin typeface="HG丸ｺﾞｼｯｸM-PRO" panose="020F0600000000000000" pitchFamily="50" charset="-128"/>
                          <a:ea typeface="HG丸ｺﾞｼｯｸM-PRO" panose="020F0600000000000000" pitchFamily="50" charset="-128"/>
                        </a:rPr>
                        <a:t>：市合同</a:t>
                      </a:r>
                      <a:r>
                        <a:rPr kumimoji="1" lang="ja-JP" altLang="en-US" sz="1200" dirty="0" smtClean="0">
                          <a:latin typeface="HG丸ｺﾞｼｯｸM-PRO" panose="020F0600000000000000" pitchFamily="50" charset="-128"/>
                          <a:ea typeface="HG丸ｺﾞｼｯｸM-PRO" panose="020F0600000000000000" pitchFamily="50" charset="-128"/>
                        </a:rPr>
                        <a:t>）</a:t>
                      </a:r>
                      <a:endParaRPr kumimoji="1" lang="en-US" altLang="ja-JP" sz="1200" dirty="0">
                        <a:latin typeface="HG丸ｺﾞｼｯｸM-PRO" panose="020F0600000000000000" pitchFamily="50" charset="-128"/>
                        <a:ea typeface="HG丸ｺﾞｼｯｸM-PRO" panose="020F06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丸ｺﾞｼｯｸM-PRO" panose="020F0600000000000000" pitchFamily="50" charset="-128"/>
                          <a:ea typeface="HG丸ｺﾞｼｯｸM-PRO" panose="020F0600000000000000" pitchFamily="50" charset="-128"/>
                        </a:rPr>
                        <a:t>・圏域自立支援協議会</a:t>
                      </a:r>
                      <a:r>
                        <a:rPr kumimoji="1" lang="ja-JP" altLang="en-US" sz="1200" dirty="0">
                          <a:latin typeface="HG丸ｺﾞｼｯｸM-PRO" panose="020F0600000000000000" pitchFamily="50" charset="-128"/>
                          <a:ea typeface="HG丸ｺﾞｼｯｸM-PRO" panose="020F0600000000000000" pitchFamily="50" charset="-128"/>
                        </a:rPr>
                        <a:t>各会議　</a:t>
                      </a:r>
                      <a:r>
                        <a:rPr kumimoji="1" lang="ja-JP" altLang="en-US" sz="1200" dirty="0" smtClean="0">
                          <a:latin typeface="HG丸ｺﾞｼｯｸM-PRO" panose="020F0600000000000000" pitchFamily="50" charset="-128"/>
                          <a:ea typeface="HG丸ｺﾞｼｯｸM-PRO" panose="020F0600000000000000" pitchFamily="50" charset="-128"/>
                        </a:rPr>
                        <a:t>　　（</a:t>
                      </a:r>
                      <a:r>
                        <a:rPr kumimoji="1" lang="ja-JP" altLang="en-US" sz="1200" dirty="0">
                          <a:latin typeface="HG丸ｺﾞｼｯｸM-PRO" panose="020F0600000000000000" pitchFamily="50" charset="-128"/>
                          <a:ea typeface="HG丸ｺﾞｼｯｸM-PRO" panose="020F0600000000000000" pitchFamily="50" charset="-128"/>
                        </a:rPr>
                        <a:t>参加</a:t>
                      </a:r>
                      <a:r>
                        <a:rPr kumimoji="1" lang="ja-JP" altLang="en-US" sz="1200" dirty="0" smtClean="0">
                          <a:latin typeface="HG丸ｺﾞｼｯｸM-PRO" panose="020F0600000000000000" pitchFamily="50" charset="-128"/>
                          <a:ea typeface="HG丸ｺﾞｼｯｸM-PRO" panose="020F0600000000000000" pitchFamily="50" charset="-128"/>
                        </a:rPr>
                        <a:t>）</a:t>
                      </a: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丸ｺﾞｼｯｸM-PRO" panose="020F0600000000000000" pitchFamily="50" charset="-128"/>
                          <a:ea typeface="HG丸ｺﾞｼｯｸM-PRO" panose="020F0600000000000000" pitchFamily="50" charset="-128"/>
                        </a:rPr>
                        <a:t>・各種連絡会等会議　　　　　　　（参加）</a:t>
                      </a:r>
                      <a:endParaRPr kumimoji="1" lang="en-US" altLang="ja-JP" sz="1200" dirty="0" smtClean="0">
                        <a:latin typeface="HG丸ｺﾞｼｯｸM-PRO" panose="020F0600000000000000" pitchFamily="50" charset="-128"/>
                        <a:ea typeface="HG丸ｺﾞｼｯｸM-PRO" panose="020F0600000000000000" pitchFamily="50" charset="-128"/>
                      </a:endParaRPr>
                    </a:p>
                  </a:txBody>
                  <a:tcPr marL="31343" marR="31343" marT="15672" marB="15672"/>
                </a:tc>
                <a:tc>
                  <a:txBody>
                    <a:bodyPr/>
                    <a:lstStyle/>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96012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丸ｺﾞｼｯｸM-PRO" panose="020F0600000000000000" pitchFamily="50" charset="-128"/>
                          <a:ea typeface="HG丸ｺﾞｼｯｸM-PRO" panose="020F0600000000000000" pitchFamily="50" charset="-128"/>
                        </a:rPr>
                        <a:t>・市自立</a:t>
                      </a:r>
                      <a:r>
                        <a:rPr kumimoji="1" lang="ja-JP" altLang="en-US" sz="1200" dirty="0">
                          <a:latin typeface="HG丸ｺﾞｼｯｸM-PRO" panose="020F0600000000000000" pitchFamily="50" charset="-128"/>
                          <a:ea typeface="HG丸ｺﾞｼｯｸM-PRO" panose="020F0600000000000000" pitchFamily="50" charset="-128"/>
                        </a:rPr>
                        <a:t>支援協</a:t>
                      </a:r>
                      <a:r>
                        <a:rPr kumimoji="1" lang="ja-JP" altLang="en-US" sz="1200" dirty="0" smtClean="0">
                          <a:latin typeface="HG丸ｺﾞｼｯｸM-PRO" panose="020F0600000000000000" pitchFamily="50" charset="-128"/>
                          <a:ea typeface="HG丸ｺﾞｼｯｸM-PRO" panose="020F0600000000000000" pitchFamily="50" charset="-128"/>
                        </a:rPr>
                        <a:t>議会　　</a:t>
                      </a:r>
                      <a:r>
                        <a:rPr kumimoji="1" lang="ja-JP" altLang="en-US" sz="1200" dirty="0">
                          <a:latin typeface="HG丸ｺﾞｼｯｸM-PRO" panose="020F0600000000000000" pitchFamily="50" charset="-128"/>
                          <a:ea typeface="HG丸ｺﾞｼｯｸM-PRO" panose="020F0600000000000000" pitchFamily="50" charset="-128"/>
                        </a:rPr>
                        <a:t>　</a:t>
                      </a:r>
                      <a:r>
                        <a:rPr kumimoji="1" lang="ja-JP" altLang="en-US" sz="1200" dirty="0" smtClean="0">
                          <a:latin typeface="HG丸ｺﾞｼｯｸM-PRO" panose="020F0600000000000000" pitchFamily="50" charset="-128"/>
                          <a:ea typeface="HG丸ｺﾞｼｯｸM-PRO" panose="020F0600000000000000" pitchFamily="50" charset="-128"/>
                        </a:rPr>
                        <a:t>（部会事務局）</a:t>
                      </a:r>
                      <a:endParaRPr kumimoji="1" lang="en-US" altLang="ja-JP" sz="1200" dirty="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丸ｺﾞｼｯｸM-PRO" panose="020F0600000000000000" pitchFamily="50" charset="-128"/>
                          <a:ea typeface="HG丸ｺﾞｼｯｸM-PRO" panose="020F0600000000000000" pitchFamily="50" charset="-128"/>
                        </a:rPr>
                        <a:t>・圏域自立支援協議会</a:t>
                      </a:r>
                      <a:r>
                        <a:rPr kumimoji="1" lang="ja-JP" altLang="en-US" sz="1200" dirty="0">
                          <a:latin typeface="HG丸ｺﾞｼｯｸM-PRO" panose="020F0600000000000000" pitchFamily="50" charset="-128"/>
                          <a:ea typeface="HG丸ｺﾞｼｯｸM-PRO" panose="020F0600000000000000" pitchFamily="50" charset="-128"/>
                        </a:rPr>
                        <a:t>各会議　　（参加）</a:t>
                      </a:r>
                      <a:endParaRPr kumimoji="1" lang="en-US" altLang="ja-JP" sz="1200" dirty="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丸ｺﾞｼｯｸM-PRO" panose="020F0600000000000000" pitchFamily="50" charset="-128"/>
                          <a:ea typeface="HG丸ｺﾞｼｯｸM-PRO" panose="020F0600000000000000" pitchFamily="50" charset="-128"/>
                        </a:rPr>
                        <a:t>・各種連絡会等会議　　　　　　（参加）</a:t>
                      </a:r>
                      <a:endParaRPr kumimoji="1" lang="en-US" altLang="ja-JP" sz="1200" dirty="0" smtClean="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丸ｺﾞｼｯｸM-PRO" panose="020F0600000000000000" pitchFamily="50" charset="-128"/>
                          <a:ea typeface="HG丸ｺﾞｼｯｸM-PRO" panose="020F0600000000000000" pitchFamily="50" charset="-128"/>
                        </a:rPr>
                        <a:t>・</a:t>
                      </a:r>
                      <a:r>
                        <a:rPr kumimoji="1" lang="ja-JP" altLang="en-US" sz="1200" dirty="0">
                          <a:latin typeface="HG丸ｺﾞｼｯｸM-PRO" panose="020F0600000000000000" pitchFamily="50" charset="-128"/>
                          <a:ea typeface="HG丸ｺﾞｼｯｸM-PRO" panose="020F0600000000000000" pitchFamily="50" charset="-128"/>
                        </a:rPr>
                        <a:t>認定調査</a:t>
                      </a:r>
                      <a:endParaRPr kumimoji="1" lang="en-US" altLang="ja-JP" sz="1200" dirty="0">
                        <a:latin typeface="HG丸ｺﾞｼｯｸM-PRO" panose="020F0600000000000000" pitchFamily="50" charset="-128"/>
                        <a:ea typeface="HG丸ｺﾞｼｯｸM-PRO" panose="020F0600000000000000" pitchFamily="50" charset="-128"/>
                      </a:endParaRPr>
                    </a:p>
                  </a:txBody>
                  <a:tcPr marL="31343" marR="31343" marT="15672" marB="15672"/>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200" dirty="0">
                          <a:latin typeface="HG丸ｺﾞｼｯｸM-PRO" panose="020F0600000000000000" pitchFamily="50" charset="-128"/>
                          <a:ea typeface="HG丸ｺﾞｼｯｸM-PRO" panose="020F0600000000000000" pitchFamily="50" charset="-128"/>
                        </a:rPr>
                        <a:t>　</a:t>
                      </a:r>
                      <a:endParaRPr kumimoji="1" lang="en-US" altLang="ja-JP" sz="1200" dirty="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endParaRPr kumimoji="1" lang="en-US" altLang="ja-JP" sz="1200" dirty="0">
                        <a:latin typeface="HG丸ｺﾞｼｯｸM-PRO" panose="020F0600000000000000" pitchFamily="50" charset="-128"/>
                        <a:ea typeface="HG丸ｺﾞｼｯｸM-PRO" panose="020F0600000000000000" pitchFamily="50" charset="-128"/>
                      </a:endParaRPr>
                    </a:p>
                    <a:p>
                      <a:pPr algn="l"/>
                      <a:endParaRPr kumimoji="1" lang="en-US" altLang="ja-JP" sz="1200" dirty="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a:latin typeface="HG丸ｺﾞｼｯｸM-PRO" panose="020F0600000000000000" pitchFamily="50" charset="-128"/>
                        <a:ea typeface="HG丸ｺﾞｼｯｸM-PRO" panose="020F0600000000000000" pitchFamily="50" charset="-128"/>
                      </a:endParaRPr>
                    </a:p>
                    <a:p>
                      <a:pPr algn="l"/>
                      <a:endParaRPr kumimoji="1" lang="en-US" altLang="ja-JP" sz="1200" dirty="0">
                        <a:latin typeface="HG丸ｺﾞｼｯｸM-PRO" panose="020F0600000000000000" pitchFamily="50" charset="-128"/>
                        <a:ea typeface="HG丸ｺﾞｼｯｸM-PRO" panose="020F0600000000000000" pitchFamily="50" charset="-128"/>
                      </a:endParaRPr>
                    </a:p>
                    <a:p>
                      <a:pPr algn="l"/>
                      <a:endParaRPr kumimoji="1" lang="en-US" altLang="ja-JP" sz="1200" dirty="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r>
                        <a:rPr kumimoji="1" lang="ja-JP" altLang="en-US" sz="1200" dirty="0" smtClean="0">
                          <a:latin typeface="HG丸ｺﾞｼｯｸM-PRO" panose="020F0600000000000000" pitchFamily="50" charset="-128"/>
                          <a:ea typeface="HG丸ｺﾞｼｯｸM-PRO" panose="020F0600000000000000" pitchFamily="50" charset="-128"/>
                        </a:rPr>
                        <a:t>・市自立</a:t>
                      </a:r>
                      <a:r>
                        <a:rPr kumimoji="1" lang="ja-JP" altLang="en-US" sz="1200" dirty="0">
                          <a:latin typeface="HG丸ｺﾞｼｯｸM-PRO" panose="020F0600000000000000" pitchFamily="50" charset="-128"/>
                          <a:ea typeface="HG丸ｺﾞｼｯｸM-PRO" panose="020F0600000000000000" pitchFamily="50" charset="-128"/>
                        </a:rPr>
                        <a:t>支援協</a:t>
                      </a:r>
                      <a:r>
                        <a:rPr kumimoji="1" lang="ja-JP" altLang="en-US" sz="1200" dirty="0" smtClean="0">
                          <a:latin typeface="HG丸ｺﾞｼｯｸM-PRO" panose="020F0600000000000000" pitchFamily="50" charset="-128"/>
                          <a:ea typeface="HG丸ｺﾞｼｯｸM-PRO" panose="020F0600000000000000" pitchFamily="50" charset="-128"/>
                        </a:rPr>
                        <a:t>議会　　（</a:t>
                      </a:r>
                      <a:r>
                        <a:rPr kumimoji="1" lang="ja-JP" altLang="en-US" sz="1200" dirty="0">
                          <a:latin typeface="HG丸ｺﾞｼｯｸM-PRO" panose="020F0600000000000000" pitchFamily="50" charset="-128"/>
                          <a:ea typeface="HG丸ｺﾞｼｯｸM-PRO" panose="020F0600000000000000" pitchFamily="50" charset="-128"/>
                        </a:rPr>
                        <a:t>参加）</a:t>
                      </a:r>
                      <a:endParaRPr kumimoji="1" lang="en-US" altLang="ja-JP" sz="1200" dirty="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endParaRPr kumimoji="1" lang="en-US" altLang="ja-JP" sz="1200" dirty="0" smtClean="0">
                        <a:latin typeface="HG丸ｺﾞｼｯｸM-PRO" panose="020F0600000000000000" pitchFamily="50" charset="-128"/>
                        <a:ea typeface="HG丸ｺﾞｼｯｸM-PRO" panose="020F0600000000000000" pitchFamily="50" charset="-128"/>
                      </a:endParaRPr>
                    </a:p>
                    <a:p>
                      <a:pPr algn="l"/>
                      <a:r>
                        <a:rPr kumimoji="1" lang="ja-JP" altLang="en-US" sz="1200" dirty="0" smtClean="0">
                          <a:latin typeface="HG丸ｺﾞｼｯｸM-PRO" panose="020F0600000000000000" pitchFamily="50" charset="-128"/>
                          <a:ea typeface="HG丸ｺﾞｼｯｸM-PRO" panose="020F0600000000000000" pitchFamily="50" charset="-128"/>
                        </a:rPr>
                        <a:t>・各種</a:t>
                      </a:r>
                      <a:r>
                        <a:rPr kumimoji="1" lang="ja-JP" altLang="en-US" sz="1200" dirty="0">
                          <a:latin typeface="HG丸ｺﾞｼｯｸM-PRO" panose="020F0600000000000000" pitchFamily="50" charset="-128"/>
                          <a:ea typeface="HG丸ｺﾞｼｯｸM-PRO" panose="020F0600000000000000" pitchFamily="50" charset="-128"/>
                        </a:rPr>
                        <a:t>連絡会等</a:t>
                      </a:r>
                      <a:r>
                        <a:rPr kumimoji="1" lang="ja-JP" altLang="en-US" sz="1200" dirty="0" smtClean="0">
                          <a:latin typeface="HG丸ｺﾞｼｯｸM-PRO" panose="020F0600000000000000" pitchFamily="50" charset="-128"/>
                          <a:ea typeface="HG丸ｺﾞｼｯｸM-PRO" panose="020F0600000000000000" pitchFamily="50" charset="-128"/>
                        </a:rPr>
                        <a:t>会議　　（</a:t>
                      </a:r>
                      <a:r>
                        <a:rPr kumimoji="1" lang="ja-JP" altLang="en-US" sz="1200" dirty="0">
                          <a:latin typeface="HG丸ｺﾞｼｯｸM-PRO" panose="020F0600000000000000" pitchFamily="50" charset="-128"/>
                          <a:ea typeface="HG丸ｺﾞｼｯｸM-PRO" panose="020F0600000000000000" pitchFamily="50" charset="-128"/>
                        </a:rPr>
                        <a:t>参加）</a:t>
                      </a:r>
                      <a:endParaRPr kumimoji="1" lang="en-US" altLang="ja-JP" sz="1200" dirty="0">
                        <a:latin typeface="HG丸ｺﾞｼｯｸM-PRO" panose="020F0600000000000000" pitchFamily="50" charset="-128"/>
                        <a:ea typeface="HG丸ｺﾞｼｯｸM-PRO" panose="020F0600000000000000" pitchFamily="50"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丸ｺﾞｼｯｸM-PRO" panose="020F0600000000000000" pitchFamily="50" charset="-128"/>
                          <a:ea typeface="HG丸ｺﾞｼｯｸM-PRO" panose="020F0600000000000000" pitchFamily="50" charset="-128"/>
                        </a:rPr>
                        <a:t>・</a:t>
                      </a:r>
                      <a:r>
                        <a:rPr kumimoji="1" lang="ja-JP" altLang="en-US" sz="1200" dirty="0">
                          <a:latin typeface="HG丸ｺﾞｼｯｸM-PRO" panose="020F0600000000000000" pitchFamily="50" charset="-128"/>
                          <a:ea typeface="HG丸ｺﾞｼｯｸM-PRO" panose="020F0600000000000000" pitchFamily="50" charset="-128"/>
                        </a:rPr>
                        <a:t>認定</a:t>
                      </a:r>
                      <a:r>
                        <a:rPr kumimoji="1" lang="ja-JP" altLang="en-US" sz="1200" dirty="0" smtClean="0">
                          <a:latin typeface="HG丸ｺﾞｼｯｸM-PRO" panose="020F0600000000000000" pitchFamily="50" charset="-128"/>
                          <a:ea typeface="HG丸ｺﾞｼｯｸM-PRO" panose="020F0600000000000000" pitchFamily="50" charset="-128"/>
                        </a:rPr>
                        <a:t>調査</a:t>
                      </a:r>
                      <a:endParaRPr kumimoji="1" lang="en-US" altLang="ja-JP" sz="1200" dirty="0">
                        <a:latin typeface="HG丸ｺﾞｼｯｸM-PRO" panose="020F0600000000000000" pitchFamily="50" charset="-128"/>
                        <a:ea typeface="HG丸ｺﾞｼｯｸM-PRO" panose="020F0600000000000000" pitchFamily="50" charset="-128"/>
                      </a:endParaRPr>
                    </a:p>
                  </a:txBody>
                  <a:tcPr marL="31343" marR="31343" marT="15672" marB="15672"/>
                </a:tc>
                <a:extLst>
                  <a:ext uri="{0D108BD9-81ED-4DB2-BD59-A6C34878D82A}">
                    <a16:rowId xmlns:a16="http://schemas.microsoft.com/office/drawing/2014/main" val="3290984640"/>
                  </a:ext>
                </a:extLst>
              </a:tr>
            </a:tbl>
          </a:graphicData>
        </a:graphic>
      </p:graphicFrame>
      <p:sp>
        <p:nvSpPr>
          <p:cNvPr id="12" name="左右矢印 11"/>
          <p:cNvSpPr/>
          <p:nvPr/>
        </p:nvSpPr>
        <p:spPr>
          <a:xfrm>
            <a:off x="1516828" y="5116807"/>
            <a:ext cx="9253501" cy="735359"/>
          </a:xfrm>
          <a:prstGeom prst="leftRightArrow">
            <a:avLst>
              <a:gd name="adj1" fmla="val 50000"/>
              <a:gd name="adj2" fmla="val 45759"/>
            </a:avLst>
          </a:prstGeom>
          <a:solidFill>
            <a:schemeClr val="accent6">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rtlCol="0" anchor="ctr"/>
          <a:lstStyle/>
          <a:p>
            <a:r>
              <a:rPr kumimoji="1" lang="ja-JP" altLang="en-US" sz="1600" dirty="0">
                <a:solidFill>
                  <a:prstClr val="black"/>
                </a:solidFill>
                <a:latin typeface="HG丸ｺﾞｼｯｸM-PRO" panose="020F0600000000000000" pitchFamily="50" charset="-128"/>
                <a:ea typeface="HG丸ｺﾞｼｯｸM-PRO" panose="020F0600000000000000" pitchFamily="50" charset="-128"/>
              </a:rPr>
              <a:t>　</a:t>
            </a: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　　　（企  画）　　</a:t>
            </a:r>
            <a:r>
              <a:rPr kumimoji="1" lang="ja-JP" altLang="en-US" sz="1600" dirty="0">
                <a:solidFill>
                  <a:prstClr val="black"/>
                </a:solidFill>
                <a:latin typeface="HG丸ｺﾞｼｯｸM-PRO" panose="020F0600000000000000" pitchFamily="50" charset="-128"/>
                <a:ea typeface="HG丸ｺﾞｼｯｸM-PRO" panose="020F0600000000000000" pitchFamily="50" charset="-128"/>
              </a:rPr>
              <a:t>　　　　</a:t>
            </a: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災害に対する取り組みや研修　　　　　　（参　画）</a:t>
            </a:r>
          </a:p>
        </p:txBody>
      </p:sp>
      <p:sp>
        <p:nvSpPr>
          <p:cNvPr id="11" name="左右矢印 10"/>
          <p:cNvSpPr/>
          <p:nvPr/>
        </p:nvSpPr>
        <p:spPr>
          <a:xfrm>
            <a:off x="1521824" y="4619515"/>
            <a:ext cx="9260493" cy="717573"/>
          </a:xfrm>
          <a:prstGeom prst="leftRightArrow">
            <a:avLst>
              <a:gd name="adj1" fmla="val 50000"/>
              <a:gd name="adj2" fmla="val 47876"/>
            </a:avLst>
          </a:prstGeom>
          <a:solidFill>
            <a:srgbClr val="FFFF00"/>
          </a:solidFill>
          <a:ln>
            <a:noFill/>
          </a:ln>
        </p:spPr>
        <p:style>
          <a:lnRef idx="1">
            <a:schemeClr val="accent4"/>
          </a:lnRef>
          <a:fillRef idx="2">
            <a:schemeClr val="accent4"/>
          </a:fillRef>
          <a:effectRef idx="1">
            <a:schemeClr val="accent4"/>
          </a:effectRef>
          <a:fontRef idx="minor">
            <a:schemeClr val="dk1"/>
          </a:fontRef>
        </p:style>
        <p:txBody>
          <a:bodyPr rtlCol="0" anchor="ctr"/>
          <a:lstStyle/>
          <a:p>
            <a:r>
              <a:rPr kumimoji="1" lang="ja-JP" altLang="en-US" sz="1600" dirty="0">
                <a:solidFill>
                  <a:prstClr val="black"/>
                </a:solidFill>
                <a:latin typeface="HG丸ｺﾞｼｯｸM-PRO" panose="020F0600000000000000" pitchFamily="50" charset="-128"/>
                <a:ea typeface="HG丸ｺﾞｼｯｸM-PRO" panose="020F0600000000000000" pitchFamily="50" charset="-128"/>
              </a:rPr>
              <a:t>　</a:t>
            </a: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　　　（企  画）　　</a:t>
            </a:r>
            <a:r>
              <a:rPr kumimoji="1" lang="ja-JP" altLang="en-US" sz="1600" dirty="0">
                <a:solidFill>
                  <a:prstClr val="black"/>
                </a:solidFill>
                <a:latin typeface="HG丸ｺﾞｼｯｸM-PRO" panose="020F0600000000000000" pitchFamily="50" charset="-128"/>
                <a:ea typeface="HG丸ｺﾞｼｯｸM-PRO" panose="020F0600000000000000" pitchFamily="50" charset="-128"/>
              </a:rPr>
              <a:t>　　　　</a:t>
            </a: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医ケア児相談支援体制づくり　　　　　　（参　画）</a:t>
            </a:r>
          </a:p>
        </p:txBody>
      </p:sp>
      <p:sp>
        <p:nvSpPr>
          <p:cNvPr id="9" name="左右矢印 8"/>
          <p:cNvSpPr/>
          <p:nvPr/>
        </p:nvSpPr>
        <p:spPr>
          <a:xfrm>
            <a:off x="1516830" y="4175323"/>
            <a:ext cx="6235980" cy="710904"/>
          </a:xfrm>
          <a:prstGeom prst="leftRightArrow">
            <a:avLst>
              <a:gd name="adj1" fmla="val 59292"/>
              <a:gd name="adj2" fmla="val 51683"/>
            </a:avLst>
          </a:prstGeom>
          <a:solidFill>
            <a:srgbClr val="FA2F1A"/>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defTabSz="742968">
              <a:defRPr/>
            </a:pP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　虐待ケースへの対応</a:t>
            </a:r>
            <a:endParaRPr kumimoji="1" lang="en-US" altLang="ja-JP" sz="1600" b="1" dirty="0">
              <a:solidFill>
                <a:prstClr val="black"/>
              </a:solidFill>
              <a:latin typeface="HG丸ｺﾞｼｯｸM-PRO" panose="020F0600000000000000" pitchFamily="50" charset="-128"/>
              <a:ea typeface="HG丸ｺﾞｼｯｸM-PRO" panose="020F0600000000000000" pitchFamily="50" charset="-128"/>
            </a:endParaRPr>
          </a:p>
        </p:txBody>
      </p:sp>
      <p:sp>
        <p:nvSpPr>
          <p:cNvPr id="5" name="左右矢印 4"/>
          <p:cNvSpPr/>
          <p:nvPr/>
        </p:nvSpPr>
        <p:spPr>
          <a:xfrm>
            <a:off x="7569117" y="3804059"/>
            <a:ext cx="3201215" cy="868164"/>
          </a:xfrm>
          <a:prstGeom prst="leftRightArrow">
            <a:avLst>
              <a:gd name="adj1" fmla="val 53008"/>
              <a:gd name="adj2" fmla="val 42005"/>
            </a:avLst>
          </a:prstGeom>
          <a:solidFill>
            <a:srgbClr val="33CCCC"/>
          </a:solidFill>
          <a:ln>
            <a:solidFill>
              <a:srgbClr val="33CCCC"/>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742968">
              <a:defRPr/>
            </a:pP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基本相談支援</a:t>
            </a:r>
            <a:endParaRPr kumimoji="1" lang="en-US" altLang="ja-JP" sz="1600" b="1" dirty="0">
              <a:solidFill>
                <a:prstClr val="black"/>
              </a:solidFill>
              <a:latin typeface="HG丸ｺﾞｼｯｸM-PRO" panose="020F0600000000000000" pitchFamily="50" charset="-128"/>
              <a:ea typeface="HG丸ｺﾞｼｯｸM-PRO" panose="020F0600000000000000" pitchFamily="50" charset="-128"/>
            </a:endParaRPr>
          </a:p>
          <a:p>
            <a:pPr algn="ctr" defTabSz="742968">
              <a:defRPr/>
            </a:pPr>
            <a:r>
              <a:rPr kumimoji="1" lang="ja-JP" altLang="en-US" sz="1000" dirty="0">
                <a:solidFill>
                  <a:prstClr val="black"/>
                </a:solidFill>
                <a:latin typeface="HG丸ｺﾞｼｯｸM-PRO" panose="020F0600000000000000" pitchFamily="50" charset="-128"/>
                <a:ea typeface="HG丸ｺﾞｼｯｸM-PRO" panose="020F0600000000000000" pitchFamily="50" charset="-128"/>
              </a:rPr>
              <a:t>（申請手続き、福祉サービスの利用調整等）</a:t>
            </a:r>
            <a:endParaRPr kumimoji="1" lang="en-US" altLang="ja-JP" sz="1000" dirty="0">
              <a:solidFill>
                <a:prstClr val="black"/>
              </a:solidFill>
              <a:latin typeface="HG丸ｺﾞｼｯｸM-PRO" panose="020F0600000000000000" pitchFamily="50" charset="-128"/>
              <a:ea typeface="HG丸ｺﾞｼｯｸM-PRO" panose="020F0600000000000000" pitchFamily="50" charset="-128"/>
            </a:endParaRPr>
          </a:p>
        </p:txBody>
      </p:sp>
      <p:sp>
        <p:nvSpPr>
          <p:cNvPr id="7" name="左右矢印 6"/>
          <p:cNvSpPr/>
          <p:nvPr/>
        </p:nvSpPr>
        <p:spPr>
          <a:xfrm>
            <a:off x="7569117" y="3381553"/>
            <a:ext cx="3202289" cy="707527"/>
          </a:xfrm>
          <a:prstGeom prst="leftRightArrow">
            <a:avLst>
              <a:gd name="adj1" fmla="val 59639"/>
              <a:gd name="adj2" fmla="val 52723"/>
            </a:avLst>
          </a:prstGeom>
          <a:solidFill>
            <a:schemeClr val="accent2"/>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defTabSz="742968">
              <a:defRPr/>
            </a:pP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計画相談支援</a:t>
            </a:r>
            <a:endParaRPr kumimoji="1" lang="en-US" altLang="ja-JP" sz="1600" b="1" dirty="0">
              <a:solidFill>
                <a:prstClr val="black"/>
              </a:solidFill>
              <a:latin typeface="HG丸ｺﾞｼｯｸM-PRO" panose="020F0600000000000000" pitchFamily="50" charset="-128"/>
              <a:ea typeface="HG丸ｺﾞｼｯｸM-PRO" panose="020F0600000000000000" pitchFamily="50" charset="-128"/>
            </a:endParaRPr>
          </a:p>
        </p:txBody>
      </p:sp>
      <p:sp>
        <p:nvSpPr>
          <p:cNvPr id="8" name="左右矢印 7"/>
          <p:cNvSpPr/>
          <p:nvPr/>
        </p:nvSpPr>
        <p:spPr>
          <a:xfrm>
            <a:off x="3745603" y="2929245"/>
            <a:ext cx="7037791" cy="701859"/>
          </a:xfrm>
          <a:prstGeom prst="leftRightArrow">
            <a:avLst>
              <a:gd name="adj1" fmla="val 58871"/>
              <a:gd name="adj2" fmla="val 54381"/>
            </a:avLst>
          </a:prstGeom>
          <a:solidFill>
            <a:schemeClr val="accent4">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defTabSz="742968">
              <a:defRPr/>
            </a:pP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ケース会議の主催</a:t>
            </a:r>
            <a:r>
              <a:rPr kumimoji="1" lang="ja-JP" altLang="en-US" sz="1200" dirty="0">
                <a:solidFill>
                  <a:prstClr val="black"/>
                </a:solidFill>
                <a:latin typeface="HG丸ｺﾞｼｯｸM-PRO" panose="020F0600000000000000" pitchFamily="50" charset="-128"/>
                <a:ea typeface="HG丸ｺﾞｼｯｸM-PRO" panose="020F0600000000000000" pitchFamily="50" charset="-128"/>
              </a:rPr>
              <a:t>（サービス担当者会議含む）</a:t>
            </a:r>
            <a:endParaRPr kumimoji="1" lang="en-US" altLang="ja-JP"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4" name="左右矢印 3"/>
          <p:cNvSpPr/>
          <p:nvPr/>
        </p:nvSpPr>
        <p:spPr>
          <a:xfrm>
            <a:off x="3745604" y="2421859"/>
            <a:ext cx="4439465" cy="806416"/>
          </a:xfrm>
          <a:prstGeom prst="leftRightArrow">
            <a:avLst>
              <a:gd name="adj1" fmla="val 52440"/>
              <a:gd name="adj2" fmla="val 49076"/>
            </a:avLst>
          </a:prstGeom>
          <a:solidFill>
            <a:srgbClr val="92D05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defTabSz="742968">
              <a:defRPr/>
            </a:pP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一般的相談</a:t>
            </a:r>
            <a:r>
              <a:rPr kumimoji="1" lang="ja-JP" altLang="en-US" sz="1100" dirty="0">
                <a:solidFill>
                  <a:prstClr val="black"/>
                </a:solidFill>
                <a:latin typeface="HG丸ｺﾞｼｯｸM-PRO" panose="020F0600000000000000" pitchFamily="50" charset="-128"/>
                <a:ea typeface="HG丸ｺﾞｼｯｸM-PRO" panose="020F0600000000000000" pitchFamily="50" charset="-128"/>
              </a:rPr>
              <a:t>（総合相談、セルフプラン補助等）</a:t>
            </a:r>
            <a:endParaRPr kumimoji="1" lang="en-US" altLang="ja-JP"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6" name="左右矢印 5"/>
          <p:cNvSpPr/>
          <p:nvPr/>
        </p:nvSpPr>
        <p:spPr>
          <a:xfrm>
            <a:off x="1516828" y="1934573"/>
            <a:ext cx="6668237" cy="740264"/>
          </a:xfrm>
          <a:prstGeom prst="leftRightArrow">
            <a:avLst>
              <a:gd name="adj1" fmla="val 58130"/>
              <a:gd name="adj2" fmla="val 53616"/>
            </a:avLst>
          </a:prstGeom>
          <a:solidFill>
            <a:schemeClr val="accent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393" b="1" dirty="0">
                <a:solidFill>
                  <a:prstClr val="black"/>
                </a:solidFill>
                <a:latin typeface="HG丸ｺﾞｼｯｸM-PRO" panose="020F0600000000000000" pitchFamily="50" charset="-128"/>
                <a:ea typeface="HG丸ｺﾞｼｯｸM-PRO" panose="020F0600000000000000" pitchFamily="50" charset="-128"/>
              </a:rPr>
              <a:t>　</a:t>
            </a: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専門相談援助</a:t>
            </a:r>
            <a:endParaRPr kumimoji="1" lang="en-US" altLang="ja-JP" sz="1600" b="1" dirty="0">
              <a:solidFill>
                <a:prstClr val="black"/>
              </a:solidFill>
              <a:latin typeface="HG丸ｺﾞｼｯｸM-PRO" panose="020F0600000000000000" pitchFamily="50" charset="-128"/>
              <a:ea typeface="HG丸ｺﾞｼｯｸM-PRO" panose="020F0600000000000000" pitchFamily="50" charset="-128"/>
            </a:endParaRPr>
          </a:p>
          <a:p>
            <a:pPr algn="ctr"/>
            <a:r>
              <a:rPr kumimoji="1" lang="ja-JP" altLang="en-US" sz="1200" dirty="0">
                <a:solidFill>
                  <a:prstClr val="black"/>
                </a:solidFill>
                <a:latin typeface="HG丸ｺﾞｼｯｸM-PRO" panose="020F0600000000000000" pitchFamily="50" charset="-128"/>
                <a:ea typeface="HG丸ｺﾞｼｯｸM-PRO" panose="020F0600000000000000" pitchFamily="50" charset="-128"/>
              </a:rPr>
              <a:t>（障害福祉サービス事業所等からの相談、サポート、バックアップ等）</a:t>
            </a:r>
            <a:endParaRPr kumimoji="1" lang="en-US" altLang="ja-JP" sz="12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 name="左右矢印 1"/>
          <p:cNvSpPr/>
          <p:nvPr/>
        </p:nvSpPr>
        <p:spPr>
          <a:xfrm>
            <a:off x="1516830" y="1478313"/>
            <a:ext cx="9240439" cy="666655"/>
          </a:xfrm>
          <a:prstGeom prst="leftRightArrow">
            <a:avLst>
              <a:gd name="adj1" fmla="val 60362"/>
              <a:gd name="adj2" fmla="val 59543"/>
            </a:avLst>
          </a:prstGeom>
          <a:solidFill>
            <a:schemeClr val="accent4"/>
          </a:solidFill>
          <a:ln>
            <a:noFill/>
          </a:ln>
        </p:spPr>
        <p:style>
          <a:lnRef idx="1">
            <a:schemeClr val="accent4"/>
          </a:lnRef>
          <a:fillRef idx="2">
            <a:schemeClr val="accent4"/>
          </a:fillRef>
          <a:effectRef idx="1">
            <a:schemeClr val="accent4"/>
          </a:effectRef>
          <a:fontRef idx="minor">
            <a:schemeClr val="dk1"/>
          </a:fontRef>
        </p:style>
        <p:txBody>
          <a:bodyPr rtlCol="0" anchor="ctr"/>
          <a:lstStyle/>
          <a:p>
            <a:r>
              <a:rPr kumimoji="1" lang="ja-JP" altLang="en-US" sz="1600" dirty="0">
                <a:solidFill>
                  <a:prstClr val="black"/>
                </a:solidFill>
                <a:latin typeface="HG丸ｺﾞｼｯｸM-PRO" panose="020F0600000000000000" pitchFamily="50" charset="-128"/>
                <a:ea typeface="HG丸ｺﾞｼｯｸM-PRO" panose="020F0600000000000000" pitchFamily="50" charset="-128"/>
              </a:rPr>
              <a:t>　</a:t>
            </a: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　（企画、運営）　　</a:t>
            </a:r>
            <a:r>
              <a:rPr kumimoji="1" lang="ja-JP" altLang="en-US" sz="1600" dirty="0">
                <a:solidFill>
                  <a:prstClr val="black"/>
                </a:solidFill>
                <a:latin typeface="HG丸ｺﾞｼｯｸM-PRO" panose="020F0600000000000000" pitchFamily="50" charset="-128"/>
                <a:ea typeface="HG丸ｺﾞｼｯｸM-PRO" panose="020F0600000000000000" pitchFamily="50" charset="-128"/>
              </a:rPr>
              <a:t>　　　　　　</a:t>
            </a:r>
            <a:r>
              <a:rPr kumimoji="1" lang="en-US" altLang="ja-JP" sz="1600" b="1" dirty="0">
                <a:solidFill>
                  <a:prstClr val="black"/>
                </a:solidFill>
                <a:latin typeface="HG丸ｺﾞｼｯｸM-PRO" panose="020F0600000000000000" pitchFamily="50" charset="-128"/>
                <a:ea typeface="HG丸ｺﾞｼｯｸM-PRO" panose="020F0600000000000000" pitchFamily="50" charset="-128"/>
              </a:rPr>
              <a:t>4</a:t>
            </a:r>
            <a:r>
              <a:rPr kumimoji="1" lang="ja-JP" altLang="en-US" sz="1600" b="1" dirty="0" err="1">
                <a:solidFill>
                  <a:prstClr val="black"/>
                </a:solidFill>
                <a:latin typeface="HG丸ｺﾞｼｯｸM-PRO" panose="020F0600000000000000" pitchFamily="50" charset="-128"/>
                <a:ea typeface="HG丸ｺﾞｼｯｸM-PRO" panose="020F0600000000000000" pitchFamily="50" charset="-128"/>
              </a:rPr>
              <a:t>つの</a:t>
            </a: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柱を実現する取り組み　　　　　（参　画）</a:t>
            </a:r>
          </a:p>
        </p:txBody>
      </p:sp>
      <p:sp>
        <p:nvSpPr>
          <p:cNvPr id="16" name="片側の 2 つの角を切り取った四角形 15"/>
          <p:cNvSpPr/>
          <p:nvPr/>
        </p:nvSpPr>
        <p:spPr>
          <a:xfrm>
            <a:off x="457199" y="-13329"/>
            <a:ext cx="11416554" cy="573499"/>
          </a:xfrm>
          <a:prstGeom prst="snip2SameRect">
            <a:avLst>
              <a:gd name="adj1" fmla="val 16667"/>
              <a:gd name="adj2" fmla="val 15136"/>
            </a:avLst>
          </a:prstGeom>
          <a:ln>
            <a:noFill/>
          </a:ln>
        </p:spPr>
        <p:style>
          <a:lnRef idx="1">
            <a:schemeClr val="accent2"/>
          </a:lnRef>
          <a:fillRef idx="3">
            <a:schemeClr val="accent2"/>
          </a:fillRef>
          <a:effectRef idx="2">
            <a:schemeClr val="accent2"/>
          </a:effectRef>
          <a:fontRef idx="minor">
            <a:schemeClr val="lt1"/>
          </a:fontRef>
        </p:style>
        <p:txBody>
          <a:bodyPr wrap="square" lIns="53068" tIns="26535" rIns="53068" bIns="26535">
            <a:spAutoFit/>
          </a:bodyPr>
          <a:lstStyle/>
          <a:p>
            <a:pPr algn="ctr"/>
            <a:r>
              <a:rPr lang="ja-JP" altLang="en-US" sz="2800" dirty="0" err="1">
                <a:ln w="0"/>
                <a:solidFill>
                  <a:prstClr val="white"/>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障がい</a:t>
            </a:r>
            <a:r>
              <a:rPr lang="ja-JP" altLang="en-US" sz="2800" dirty="0">
                <a:ln w="0"/>
                <a:solidFill>
                  <a:prstClr val="white"/>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福祉に係る</a:t>
            </a:r>
            <a:r>
              <a:rPr lang="en-US" altLang="ja-JP" sz="2800" dirty="0">
                <a:ln w="0"/>
                <a:solidFill>
                  <a:prstClr val="white"/>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3</a:t>
            </a:r>
            <a:r>
              <a:rPr lang="ja-JP" altLang="en-US" sz="2800" dirty="0" err="1">
                <a:ln w="0"/>
                <a:solidFill>
                  <a:prstClr val="white"/>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つの</a:t>
            </a:r>
            <a:r>
              <a:rPr lang="ja-JP" altLang="en-US" sz="2800" dirty="0">
                <a:ln w="0"/>
                <a:solidFill>
                  <a:prstClr val="white"/>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相談支援事業の役割整理表</a:t>
            </a:r>
          </a:p>
        </p:txBody>
      </p:sp>
      <p:sp>
        <p:nvSpPr>
          <p:cNvPr id="15" name="左右矢印 14"/>
          <p:cNvSpPr/>
          <p:nvPr/>
        </p:nvSpPr>
        <p:spPr>
          <a:xfrm>
            <a:off x="1516830" y="3630651"/>
            <a:ext cx="6235980" cy="710904"/>
          </a:xfrm>
          <a:prstGeom prst="leftRightArrow">
            <a:avLst>
              <a:gd name="adj1" fmla="val 59292"/>
              <a:gd name="adj2" fmla="val 51683"/>
            </a:avLst>
          </a:prstGeom>
          <a:solidFill>
            <a:schemeClr val="accent5">
              <a:lumMod val="60000"/>
              <a:lumOff val="40000"/>
            </a:scheme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defTabSz="742968">
              <a:defRPr/>
            </a:pPr>
            <a:r>
              <a:rPr kumimoji="1" lang="ja-JP" altLang="en-US" sz="1600" b="1" dirty="0">
                <a:solidFill>
                  <a:prstClr val="black"/>
                </a:solidFill>
                <a:latin typeface="HG丸ｺﾞｼｯｸM-PRO" panose="020F0600000000000000" pitchFamily="50" charset="-128"/>
                <a:ea typeface="HG丸ｺﾞｼｯｸM-PRO" panose="020F0600000000000000" pitchFamily="50" charset="-128"/>
              </a:rPr>
              <a:t>（窓口）　地域生活支援拠点整備　（参画）</a:t>
            </a:r>
            <a:endParaRPr kumimoji="1" lang="en-US" altLang="ja-JP" sz="1600" b="1" dirty="0">
              <a:solidFill>
                <a:prstClr val="black"/>
              </a:solidFill>
              <a:latin typeface="HG丸ｺﾞｼｯｸM-PRO" panose="020F0600000000000000" pitchFamily="50" charset="-128"/>
              <a:ea typeface="HG丸ｺﾞｼｯｸM-PRO" panose="020F0600000000000000" pitchFamily="50" charset="-128"/>
            </a:endParaRPr>
          </a:p>
        </p:txBody>
      </p:sp>
      <p:sp>
        <p:nvSpPr>
          <p:cNvPr id="3" name="スライド番号プレースホルダー 2"/>
          <p:cNvSpPr>
            <a:spLocks noGrp="1"/>
          </p:cNvSpPr>
          <p:nvPr>
            <p:ph type="sldNum" sz="quarter" idx="12"/>
          </p:nvPr>
        </p:nvSpPr>
        <p:spPr/>
        <p:txBody>
          <a:bodyPr/>
          <a:lstStyle/>
          <a:p>
            <a:fld id="{28828C88-9CA4-4340-ABAA-5DAC147B3A3A}" type="slidenum">
              <a:rPr kumimoji="1" lang="ja-JP" altLang="en-US" smtClean="0"/>
              <a:t>11</a:t>
            </a:fld>
            <a:endParaRPr kumimoji="1" lang="ja-JP" altLang="en-US"/>
          </a:p>
        </p:txBody>
      </p:sp>
    </p:spTree>
    <p:extLst>
      <p:ext uri="{BB962C8B-B14F-4D97-AF65-F5344CB8AC3E}">
        <p14:creationId xmlns:p14="http://schemas.microsoft.com/office/powerpoint/2010/main" val="33932455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片側の 2 つの角を切り取った四角形 71"/>
          <p:cNvSpPr/>
          <p:nvPr/>
        </p:nvSpPr>
        <p:spPr>
          <a:xfrm>
            <a:off x="457199" y="-13329"/>
            <a:ext cx="11416554" cy="573499"/>
          </a:xfrm>
          <a:prstGeom prst="snip2SameRect">
            <a:avLst>
              <a:gd name="adj1" fmla="val 16667"/>
              <a:gd name="adj2" fmla="val 15136"/>
            </a:avLst>
          </a:prstGeom>
          <a:ln>
            <a:noFill/>
          </a:ln>
        </p:spPr>
        <p:style>
          <a:lnRef idx="1">
            <a:schemeClr val="accent2"/>
          </a:lnRef>
          <a:fillRef idx="3">
            <a:schemeClr val="accent2"/>
          </a:fillRef>
          <a:effectRef idx="2">
            <a:schemeClr val="accent2"/>
          </a:effectRef>
          <a:fontRef idx="minor">
            <a:schemeClr val="lt1"/>
          </a:fontRef>
        </p:style>
        <p:txBody>
          <a:bodyPr wrap="square" lIns="53068" tIns="26535" rIns="53068" bIns="26535">
            <a:spAutoFit/>
          </a:bodyPr>
          <a:lstStyle/>
          <a:p>
            <a:pPr algn="ctr"/>
            <a:r>
              <a:rPr lang="ja-JP" altLang="en-US" sz="2800" dirty="0" smtClean="0">
                <a:ln w="0"/>
                <a:solidFill>
                  <a:prstClr val="white"/>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rPr>
              <a:t>基幹相談支援センターと他分野、地域支援との関係イメージ図</a:t>
            </a:r>
            <a:endParaRPr lang="ja-JP" altLang="en-US" sz="2800" dirty="0">
              <a:ln w="0"/>
              <a:solidFill>
                <a:prstClr val="white"/>
              </a:solidFill>
              <a:effectLst>
                <a:outerShdw blurRad="38100" dist="19050" dir="2700000" algn="tl" rotWithShape="0">
                  <a:prstClr val="black">
                    <a:alpha val="40000"/>
                  </a:prstClr>
                </a:outerShdw>
              </a:effectLst>
              <a:latin typeface="HG丸ｺﾞｼｯｸM-PRO" panose="020F0600000000000000" pitchFamily="50" charset="-128"/>
              <a:ea typeface="HG丸ｺﾞｼｯｸM-PRO" panose="020F0600000000000000" pitchFamily="50" charset="-128"/>
            </a:endParaRPr>
          </a:p>
        </p:txBody>
      </p:sp>
      <p:pic>
        <p:nvPicPr>
          <p:cNvPr id="77" name="図 76"/>
          <p:cNvPicPr>
            <a:picLocks noChangeAspect="1"/>
          </p:cNvPicPr>
          <p:nvPr/>
        </p:nvPicPr>
        <p:blipFill>
          <a:blip r:embed="rId2"/>
          <a:stretch>
            <a:fillRect/>
          </a:stretch>
        </p:blipFill>
        <p:spPr>
          <a:xfrm>
            <a:off x="1282696" y="560170"/>
            <a:ext cx="9688663" cy="6155456"/>
          </a:xfrm>
          <a:prstGeom prst="rect">
            <a:avLst/>
          </a:prstGeom>
        </p:spPr>
      </p:pic>
      <p:pic>
        <p:nvPicPr>
          <p:cNvPr id="5152" name="角丸四角形 6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55463" y="38654038"/>
            <a:ext cx="137182225" cy="99504500"/>
          </a:xfrm>
          <a:prstGeom prst="rect">
            <a:avLst/>
          </a:prstGeom>
          <a:noFill/>
          <a:extLst>
            <a:ext uri="{909E8E84-426E-40DD-AFC4-6F175D3DCCD1}">
              <a14:hiddenFill xmlns:a14="http://schemas.microsoft.com/office/drawing/2010/main">
                <a:solidFill>
                  <a:srgbClr val="FFFFFF"/>
                </a:solidFill>
              </a14:hiddenFill>
            </a:ext>
          </a:extLst>
        </p:spPr>
      </p:pic>
      <p:sp>
        <p:nvSpPr>
          <p:cNvPr id="2" name="スライド番号プレースホルダー 1"/>
          <p:cNvSpPr>
            <a:spLocks noGrp="1"/>
          </p:cNvSpPr>
          <p:nvPr>
            <p:ph type="sldNum" sz="quarter" idx="12"/>
          </p:nvPr>
        </p:nvSpPr>
        <p:spPr/>
        <p:txBody>
          <a:bodyPr/>
          <a:lstStyle/>
          <a:p>
            <a:fld id="{28828C88-9CA4-4340-ABAA-5DAC147B3A3A}" type="slidenum">
              <a:rPr kumimoji="1" lang="ja-JP" altLang="en-US" smtClean="0"/>
              <a:t>12</a:t>
            </a:fld>
            <a:endParaRPr kumimoji="1" lang="ja-JP" altLang="en-US"/>
          </a:p>
        </p:txBody>
      </p:sp>
    </p:spTree>
    <p:extLst>
      <p:ext uri="{BB962C8B-B14F-4D97-AF65-F5344CB8AC3E}">
        <p14:creationId xmlns:p14="http://schemas.microsoft.com/office/powerpoint/2010/main" val="35332596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96835" y="796839"/>
            <a:ext cx="11064240" cy="2674263"/>
          </a:xfrm>
        </p:spPr>
        <p:txBody>
          <a:bodyPr anchor="ctr">
            <a:normAutofit/>
          </a:bodyPr>
          <a:lstStyle/>
          <a:p>
            <a:pPr algn="ctr"/>
            <a:r>
              <a:rPr kumimoji="1" lang="ja-JP" altLang="en-US" sz="5400" dirty="0" smtClean="0">
                <a:solidFill>
                  <a:schemeClr val="accent2"/>
                </a:solidFill>
                <a:latin typeface="HG丸ｺﾞｼｯｸM-PRO" panose="020F0600000000000000" pitchFamily="50" charset="-128"/>
                <a:ea typeface="HG丸ｺﾞｼｯｸM-PRO" panose="020F0600000000000000" pitchFamily="50" charset="-128"/>
              </a:rPr>
              <a:t>ちがさき基幹相談支援センター</a:t>
            </a:r>
            <a:r>
              <a:rPr kumimoji="1" lang="en-US" altLang="ja-JP" sz="5400" dirty="0" smtClean="0">
                <a:solidFill>
                  <a:schemeClr val="accent2"/>
                </a:solidFill>
                <a:latin typeface="HG丸ｺﾞｼｯｸM-PRO" panose="020F0600000000000000" pitchFamily="50" charset="-128"/>
                <a:ea typeface="HG丸ｺﾞｼｯｸM-PRO" panose="020F0600000000000000" pitchFamily="50" charset="-128"/>
              </a:rPr>
              <a:t/>
            </a:r>
            <a:br>
              <a:rPr kumimoji="1" lang="en-US" altLang="ja-JP" sz="5400" dirty="0" smtClean="0">
                <a:solidFill>
                  <a:schemeClr val="accent2"/>
                </a:solidFill>
                <a:latin typeface="HG丸ｺﾞｼｯｸM-PRO" panose="020F0600000000000000" pitchFamily="50" charset="-128"/>
                <a:ea typeface="HG丸ｺﾞｼｯｸM-PRO" panose="020F0600000000000000" pitchFamily="50" charset="-128"/>
              </a:rPr>
            </a:br>
            <a:r>
              <a:rPr kumimoji="1" lang="ja-JP" altLang="en-US" sz="5400" dirty="0" smtClean="0">
                <a:solidFill>
                  <a:schemeClr val="accent2"/>
                </a:solidFill>
                <a:latin typeface="HG丸ｺﾞｼｯｸM-PRO" panose="020F0600000000000000" pitchFamily="50" charset="-128"/>
                <a:ea typeface="HG丸ｺﾞｼｯｸM-PRO" panose="020F0600000000000000" pitchFamily="50" charset="-128"/>
              </a:rPr>
              <a:t>Ｎａｌｕ（ナル）について</a:t>
            </a:r>
            <a:endParaRPr kumimoji="1" lang="ja-JP" altLang="en-US" sz="5400" dirty="0">
              <a:solidFill>
                <a:schemeClr val="accent2"/>
              </a:solidFill>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a:xfrm>
            <a:off x="248195" y="3985930"/>
            <a:ext cx="11612880" cy="1959431"/>
          </a:xfrm>
        </p:spPr>
        <p:txBody>
          <a:bodyPr>
            <a:normAutofit/>
          </a:bodyPr>
          <a:lstStyle/>
          <a:p>
            <a:pPr algn="ctr"/>
            <a:r>
              <a:rPr lang="ja-JP" altLang="en-US" dirty="0" smtClean="0">
                <a:latin typeface="HG丸ｺﾞｼｯｸM-PRO" panose="020F0600000000000000" pitchFamily="50" charset="-128"/>
                <a:ea typeface="HG丸ｺﾞｼｯｸM-PRO" panose="020F0600000000000000" pitchFamily="50" charset="-128"/>
              </a:rPr>
              <a:t>～説明資料～</a:t>
            </a:r>
            <a:endParaRPr lang="en-US" altLang="ja-JP" dirty="0">
              <a:latin typeface="HG丸ｺﾞｼｯｸM-PRO" panose="020F0600000000000000" pitchFamily="50" charset="-128"/>
              <a:ea typeface="HG丸ｺﾞｼｯｸM-PRO" panose="020F0600000000000000" pitchFamily="50" charset="-128"/>
            </a:endParaRPr>
          </a:p>
          <a:p>
            <a:pPr algn="ctr"/>
            <a:endParaRPr lang="en-US" altLang="ja-JP" dirty="0">
              <a:latin typeface="HG丸ｺﾞｼｯｸM-PRO" panose="020F0600000000000000" pitchFamily="50" charset="-128"/>
              <a:ea typeface="HG丸ｺﾞｼｯｸM-PRO" panose="020F0600000000000000" pitchFamily="50" charset="-128"/>
            </a:endParaRPr>
          </a:p>
          <a:p>
            <a:pPr algn="ctr"/>
            <a:r>
              <a:rPr lang="ja-JP" altLang="en-US" dirty="0" smtClean="0">
                <a:latin typeface="HG丸ｺﾞｼｯｸM-PRO" panose="020F0600000000000000" pitchFamily="50" charset="-128"/>
                <a:ea typeface="HG丸ｺﾞｼｯｸM-PRO" panose="020F0600000000000000" pitchFamily="50" charset="-128"/>
              </a:rPr>
              <a:t>ちがさき基幹相談支援センターＮａｌｕ（ナル）</a:t>
            </a:r>
            <a:r>
              <a:rPr lang="ja-JP" altLang="en-US" dirty="0">
                <a:latin typeface="HG丸ｺﾞｼｯｸM-PRO" panose="020F0600000000000000" pitchFamily="50" charset="-128"/>
                <a:ea typeface="HG丸ｺﾞｼｯｸM-PRO" panose="020F0600000000000000" pitchFamily="50" charset="-128"/>
              </a:rPr>
              <a:t>　</a:t>
            </a:r>
            <a:endParaRPr lang="en-US" altLang="ja-JP" dirty="0">
              <a:latin typeface="HG丸ｺﾞｼｯｸM-PRO" panose="020F0600000000000000" pitchFamily="50" charset="-128"/>
              <a:ea typeface="HG丸ｺﾞｼｯｸM-PRO" panose="020F0600000000000000" pitchFamily="50" charset="-128"/>
            </a:endParaRPr>
          </a:p>
        </p:txBody>
      </p:sp>
      <p:grpSp>
        <p:nvGrpSpPr>
          <p:cNvPr id="8" name="グループ化 7"/>
          <p:cNvGrpSpPr/>
          <p:nvPr/>
        </p:nvGrpSpPr>
        <p:grpSpPr>
          <a:xfrm>
            <a:off x="8118764" y="4859968"/>
            <a:ext cx="4419600" cy="1998032"/>
            <a:chOff x="8118764" y="4859968"/>
            <a:chExt cx="4419600" cy="1998032"/>
          </a:xfrm>
        </p:grpSpPr>
        <p:pic>
          <p:nvPicPr>
            <p:cNvPr id="4" name="図 3"/>
            <p:cNvPicPr>
              <a:picLocks noChangeAspect="1"/>
            </p:cNvPicPr>
            <p:nvPr/>
          </p:nvPicPr>
          <p:blipFill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4700"/>
                      </a14:imgEffect>
                    </a14:imgLayer>
                  </a14:imgProps>
                </a:ext>
              </a:extLst>
            </a:blip>
            <a:srcRect t="27958" r="26720" b="17434"/>
            <a:stretch/>
          </p:blipFill>
          <p:spPr>
            <a:xfrm>
              <a:off x="9488981" y="4859968"/>
              <a:ext cx="2051855" cy="169025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テキスト ボックス 6"/>
            <p:cNvSpPr txBox="1"/>
            <p:nvPr/>
          </p:nvSpPr>
          <p:spPr>
            <a:xfrm>
              <a:off x="8118764" y="6550223"/>
              <a:ext cx="4419600" cy="307777"/>
            </a:xfrm>
            <a:prstGeom prst="rect">
              <a:avLst/>
            </a:prstGeom>
            <a:noFill/>
          </p:spPr>
          <p:txBody>
            <a:bodyPr wrap="square" rtlCol="0">
              <a:spAutoFit/>
            </a:bodyPr>
            <a:lstStyle/>
            <a:p>
              <a:pPr algn="ctr"/>
              <a:r>
                <a:rPr kumimoji="1" lang="ja-JP" altLang="en-US" sz="1400" dirty="0" smtClean="0"/>
                <a:t>非公認キャラクター</a:t>
              </a:r>
              <a:r>
                <a:rPr kumimoji="1" lang="en-US" altLang="ja-JP" sz="1400" dirty="0" smtClean="0"/>
                <a:t>『</a:t>
              </a:r>
              <a:r>
                <a:rPr kumimoji="1" lang="ja-JP" altLang="en-US" sz="1400" dirty="0" smtClean="0"/>
                <a:t>ナル</a:t>
              </a:r>
              <a:r>
                <a:rPr kumimoji="1" lang="en-US" altLang="ja-JP" sz="1400" dirty="0" smtClean="0"/>
                <a:t>』</a:t>
              </a:r>
              <a:r>
                <a:rPr kumimoji="1" lang="ja-JP" altLang="en-US" sz="1400" dirty="0" smtClean="0"/>
                <a:t>ちゃん</a:t>
              </a:r>
              <a:endParaRPr kumimoji="1" lang="ja-JP" altLang="en-US" sz="1400" dirty="0"/>
            </a:p>
          </p:txBody>
        </p:sp>
      </p:grpSp>
      <p:sp>
        <p:nvSpPr>
          <p:cNvPr id="5" name="スライド番号プレースホルダー 4"/>
          <p:cNvSpPr>
            <a:spLocks noGrp="1"/>
          </p:cNvSpPr>
          <p:nvPr>
            <p:ph type="sldNum" sz="quarter" idx="12"/>
          </p:nvPr>
        </p:nvSpPr>
        <p:spPr/>
        <p:txBody>
          <a:bodyPr/>
          <a:lstStyle/>
          <a:p>
            <a:fld id="{28828C88-9CA4-4340-ABAA-5DAC147B3A3A}" type="slidenum">
              <a:rPr kumimoji="1" lang="ja-JP" altLang="en-US" smtClean="0"/>
              <a:t>13</a:t>
            </a:fld>
            <a:endParaRPr kumimoji="1" lang="ja-JP" altLang="en-US"/>
          </a:p>
        </p:txBody>
      </p:sp>
    </p:spTree>
    <p:extLst>
      <p:ext uri="{BB962C8B-B14F-4D97-AF65-F5344CB8AC3E}">
        <p14:creationId xmlns:p14="http://schemas.microsoft.com/office/powerpoint/2010/main" val="27173523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055" y="365129"/>
            <a:ext cx="11582400" cy="1325563"/>
          </a:xfrm>
        </p:spPr>
        <p:txBody>
          <a:bodyPr/>
          <a:lstStyle/>
          <a:p>
            <a:r>
              <a:rPr lang="ja-JP" altLang="en-US" dirty="0">
                <a:solidFill>
                  <a:schemeClr val="accent2"/>
                </a:solidFill>
                <a:latin typeface="HG丸ｺﾞｼｯｸM-PRO" panose="020F0600000000000000" pitchFamily="50" charset="-128"/>
                <a:ea typeface="HG丸ｺﾞｼｯｸM-PRO" panose="020F0600000000000000" pitchFamily="50" charset="-128"/>
              </a:rPr>
              <a:t>ちがさき基幹相談支援</a:t>
            </a:r>
            <a:r>
              <a:rPr lang="ja-JP" altLang="en-US" dirty="0" smtClean="0">
                <a:solidFill>
                  <a:schemeClr val="accent2"/>
                </a:solidFill>
                <a:latin typeface="HG丸ｺﾞｼｯｸM-PRO" panose="020F0600000000000000" pitchFamily="50" charset="-128"/>
                <a:ea typeface="HG丸ｺﾞｼｯｸM-PRO" panose="020F0600000000000000" pitchFamily="50" charset="-128"/>
              </a:rPr>
              <a:t>センターＮａｌｕ</a:t>
            </a:r>
            <a:r>
              <a:rPr lang="en-US" altLang="ja-JP" dirty="0" smtClean="0">
                <a:solidFill>
                  <a:schemeClr val="accent2"/>
                </a:solidFill>
                <a:latin typeface="HG丸ｺﾞｼｯｸM-PRO" panose="020F0600000000000000" pitchFamily="50" charset="-128"/>
                <a:ea typeface="HG丸ｺﾞｼｯｸM-PRO" panose="020F0600000000000000" pitchFamily="50" charset="-128"/>
              </a:rPr>
              <a:t/>
            </a:r>
            <a:br>
              <a:rPr lang="en-US" altLang="ja-JP" dirty="0" smtClean="0">
                <a:solidFill>
                  <a:schemeClr val="accent2"/>
                </a:solidFill>
                <a:latin typeface="HG丸ｺﾞｼｯｸM-PRO" panose="020F0600000000000000" pitchFamily="50" charset="-128"/>
                <a:ea typeface="HG丸ｺﾞｼｯｸM-PRO" panose="020F0600000000000000" pitchFamily="50" charset="-128"/>
              </a:rPr>
            </a:br>
            <a:r>
              <a:rPr lang="ja-JP" altLang="en-US" dirty="0" smtClean="0">
                <a:solidFill>
                  <a:schemeClr val="accent2"/>
                </a:solidFill>
                <a:latin typeface="HG丸ｺﾞｼｯｸM-PRO" panose="020F0600000000000000" pitchFamily="50" charset="-128"/>
                <a:ea typeface="HG丸ｺﾞｼｯｸM-PRO" panose="020F0600000000000000" pitchFamily="50" charset="-128"/>
              </a:rPr>
              <a:t>（</a:t>
            </a:r>
            <a:r>
              <a:rPr lang="ja-JP" altLang="en-US" dirty="0">
                <a:solidFill>
                  <a:schemeClr val="accent2"/>
                </a:solidFill>
                <a:latin typeface="HG丸ｺﾞｼｯｸM-PRO" panose="020F0600000000000000" pitchFamily="50" charset="-128"/>
                <a:ea typeface="HG丸ｺﾞｼｯｸM-PRO" panose="020F0600000000000000" pitchFamily="50" charset="-128"/>
              </a:rPr>
              <a:t>ナル</a:t>
            </a:r>
            <a:r>
              <a:rPr lang="ja-JP" altLang="en-US" dirty="0" smtClean="0">
                <a:solidFill>
                  <a:schemeClr val="accent2"/>
                </a:solidFill>
                <a:latin typeface="HG丸ｺﾞｼｯｸM-PRO" panose="020F0600000000000000" pitchFamily="50" charset="-128"/>
                <a:ea typeface="HG丸ｺﾞｼｯｸM-PRO" panose="020F0600000000000000" pitchFamily="50" charset="-128"/>
              </a:rPr>
              <a:t>）について</a:t>
            </a:r>
            <a:endParaRPr kumimoji="1" lang="ja-JP" altLang="en-US" dirty="0"/>
          </a:p>
        </p:txBody>
      </p:sp>
      <p:sp>
        <p:nvSpPr>
          <p:cNvPr id="3" name="コンテンツ プレースホルダー 2"/>
          <p:cNvSpPr>
            <a:spLocks noGrp="1"/>
          </p:cNvSpPr>
          <p:nvPr>
            <p:ph idx="1"/>
          </p:nvPr>
        </p:nvSpPr>
        <p:spPr>
          <a:xfrm>
            <a:off x="249382" y="1825625"/>
            <a:ext cx="11942618" cy="4351339"/>
          </a:xfrm>
        </p:spPr>
        <p:txBody>
          <a:bodyPr anchor="ctr">
            <a:normAutofit/>
          </a:bodyPr>
          <a:lstStyle/>
          <a:p>
            <a:r>
              <a:rPr kumimoji="1" lang="ja-JP" altLang="en-US" sz="3600" dirty="0" smtClean="0"/>
              <a:t>名称：ちがさき基幹相談支援センターＮａｌｕ（ナル）</a:t>
            </a:r>
            <a:endParaRPr kumimoji="1" lang="en-US" altLang="ja-JP" sz="3600" dirty="0" smtClean="0"/>
          </a:p>
          <a:p>
            <a:r>
              <a:rPr lang="ja-JP" altLang="en-US" sz="3600" dirty="0"/>
              <a:t>開設</a:t>
            </a:r>
            <a:r>
              <a:rPr kumimoji="1" lang="ja-JP" altLang="en-US" sz="3600" dirty="0" smtClean="0"/>
              <a:t>日　令和５年　１０月１日</a:t>
            </a:r>
            <a:endParaRPr kumimoji="1" lang="en-US" altLang="ja-JP" sz="3600" dirty="0" smtClean="0"/>
          </a:p>
          <a:p>
            <a:r>
              <a:rPr kumimoji="1" lang="ja-JP" altLang="en-US" sz="3600" dirty="0" smtClean="0"/>
              <a:t>委託法人：社会福祉法人　碧</a:t>
            </a:r>
            <a:endParaRPr kumimoji="1" lang="en-US" altLang="ja-JP" sz="3600" dirty="0" smtClean="0"/>
          </a:p>
          <a:p>
            <a:r>
              <a:rPr lang="ja-JP" altLang="en-US" sz="3600" dirty="0" smtClean="0"/>
              <a:t>住所：茅ヶ崎市茅ヶ崎２３８番地２</a:t>
            </a:r>
            <a:endParaRPr lang="en-US" altLang="ja-JP" sz="3600" dirty="0" smtClean="0"/>
          </a:p>
          <a:p>
            <a:r>
              <a:rPr kumimoji="1" lang="ja-JP" altLang="en-US" sz="3600" dirty="0" smtClean="0"/>
              <a:t>電　話０４６７</a:t>
            </a:r>
            <a:r>
              <a:rPr kumimoji="1" lang="en-US" altLang="ja-JP" sz="3600" dirty="0" smtClean="0"/>
              <a:t>-</a:t>
            </a:r>
            <a:r>
              <a:rPr kumimoji="1" lang="ja-JP" altLang="en-US" sz="3600" dirty="0" smtClean="0"/>
              <a:t>５５</a:t>
            </a:r>
            <a:r>
              <a:rPr kumimoji="1" lang="en-US" altLang="ja-JP" sz="3600" dirty="0" smtClean="0"/>
              <a:t>-</a:t>
            </a:r>
            <a:r>
              <a:rPr kumimoji="1" lang="ja-JP" altLang="en-US" sz="3600" dirty="0" smtClean="0"/>
              <a:t>５３３６</a:t>
            </a:r>
            <a:endParaRPr kumimoji="1" lang="en-US" altLang="ja-JP" sz="3600" dirty="0" smtClean="0"/>
          </a:p>
          <a:p>
            <a:r>
              <a:rPr lang="ja-JP" altLang="en-US" sz="3600" dirty="0" smtClean="0"/>
              <a:t>ＦＡＸ０４６７</a:t>
            </a:r>
            <a:r>
              <a:rPr lang="en-US" altLang="ja-JP" sz="3600" dirty="0" smtClean="0"/>
              <a:t>-</a:t>
            </a:r>
            <a:r>
              <a:rPr lang="ja-JP" altLang="en-US" sz="3600" dirty="0" smtClean="0"/>
              <a:t>５５</a:t>
            </a:r>
            <a:r>
              <a:rPr lang="en-US" altLang="ja-JP" sz="3600" dirty="0" smtClean="0"/>
              <a:t>-</a:t>
            </a:r>
            <a:r>
              <a:rPr lang="ja-JP" altLang="en-US" sz="3600" dirty="0" smtClean="0"/>
              <a:t>５３３９</a:t>
            </a:r>
            <a:endParaRPr kumimoji="1" lang="ja-JP" altLang="en-US" sz="3600" dirty="0"/>
          </a:p>
        </p:txBody>
      </p:sp>
      <p:grpSp>
        <p:nvGrpSpPr>
          <p:cNvPr id="6" name="グループ化 5"/>
          <p:cNvGrpSpPr/>
          <p:nvPr/>
        </p:nvGrpSpPr>
        <p:grpSpPr>
          <a:xfrm>
            <a:off x="8060133" y="4231855"/>
            <a:ext cx="4419600" cy="2175786"/>
            <a:chOff x="8187313" y="4980301"/>
            <a:chExt cx="4419600" cy="2175786"/>
          </a:xfrm>
        </p:grpSpPr>
        <p:pic>
          <p:nvPicPr>
            <p:cNvPr id="4" name="図 3"/>
            <p:cNvPicPr>
              <a:picLocks noChangeAspect="1"/>
            </p:cNvPicPr>
            <p:nvPr/>
          </p:nvPicPr>
          <p:blipFill>
            <a:blip r:embed="rId2">
              <a:duotone>
                <a:schemeClr val="accent1">
                  <a:shade val="45000"/>
                  <a:satMod val="135000"/>
                </a:schemeClr>
                <a:prstClr val="white"/>
              </a:duotone>
            </a:blip>
            <a:stretch>
              <a:fillRect/>
            </a:stretch>
          </p:blipFill>
          <p:spPr>
            <a:xfrm rot="21370852">
              <a:off x="9038088" y="4980301"/>
              <a:ext cx="2580952" cy="172381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テキスト ボックス 4"/>
            <p:cNvSpPr txBox="1"/>
            <p:nvPr/>
          </p:nvSpPr>
          <p:spPr>
            <a:xfrm>
              <a:off x="8187313" y="6848310"/>
              <a:ext cx="4419600" cy="307777"/>
            </a:xfrm>
            <a:prstGeom prst="rect">
              <a:avLst/>
            </a:prstGeom>
            <a:noFill/>
          </p:spPr>
          <p:txBody>
            <a:bodyPr wrap="square" rtlCol="0">
              <a:spAutoFit/>
            </a:bodyPr>
            <a:lstStyle/>
            <a:p>
              <a:pPr algn="ctr"/>
              <a:r>
                <a:rPr kumimoji="1" lang="ja-JP" altLang="en-US" sz="1400" dirty="0" smtClean="0"/>
                <a:t>非公認キャラクター</a:t>
              </a:r>
              <a:r>
                <a:rPr kumimoji="1" lang="en-US" altLang="ja-JP" sz="1400" dirty="0" smtClean="0"/>
                <a:t>『</a:t>
              </a:r>
              <a:r>
                <a:rPr kumimoji="1" lang="ja-JP" altLang="en-US" sz="1400" dirty="0" smtClean="0"/>
                <a:t>ナル</a:t>
              </a:r>
              <a:r>
                <a:rPr kumimoji="1" lang="en-US" altLang="ja-JP" sz="1400" dirty="0" smtClean="0"/>
                <a:t>』</a:t>
              </a:r>
              <a:r>
                <a:rPr kumimoji="1" lang="ja-JP" altLang="en-US" sz="1400" dirty="0" smtClean="0"/>
                <a:t>ちゃん</a:t>
              </a:r>
              <a:endParaRPr kumimoji="1" lang="ja-JP" altLang="en-US" sz="1400" dirty="0"/>
            </a:p>
          </p:txBody>
        </p:sp>
      </p:grpSp>
      <p:sp>
        <p:nvSpPr>
          <p:cNvPr id="7" name="スライド番号プレースホルダー 6"/>
          <p:cNvSpPr>
            <a:spLocks noGrp="1"/>
          </p:cNvSpPr>
          <p:nvPr>
            <p:ph type="sldNum" sz="quarter" idx="12"/>
          </p:nvPr>
        </p:nvSpPr>
        <p:spPr/>
        <p:txBody>
          <a:bodyPr/>
          <a:lstStyle/>
          <a:p>
            <a:fld id="{28828C88-9CA4-4340-ABAA-5DAC147B3A3A}" type="slidenum">
              <a:rPr kumimoji="1" lang="ja-JP" altLang="en-US" smtClean="0"/>
              <a:t>14</a:t>
            </a:fld>
            <a:endParaRPr kumimoji="1" lang="ja-JP" altLang="en-US"/>
          </a:p>
        </p:txBody>
      </p:sp>
    </p:spTree>
    <p:extLst>
      <p:ext uri="{BB962C8B-B14F-4D97-AF65-F5344CB8AC3E}">
        <p14:creationId xmlns:p14="http://schemas.microsoft.com/office/powerpoint/2010/main" val="4148781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D39B423-DEBC-D9A3-18D5-DA873226F1AB}"/>
              </a:ext>
            </a:extLst>
          </p:cNvPr>
          <p:cNvSpPr>
            <a:spLocks noGrp="1"/>
          </p:cNvSpPr>
          <p:nvPr>
            <p:ph type="sldNum" sz="quarter" idx="12"/>
          </p:nvPr>
        </p:nvSpPr>
        <p:spPr/>
        <p:txBody>
          <a:bodyPr/>
          <a:lstStyle/>
          <a:p>
            <a:fld id="{2FB503F5-E423-4C59-A96B-8E2733A2C347}" type="slidenum">
              <a:rPr kumimoji="1" lang="ja-JP" altLang="en-US" smtClean="0"/>
              <a:t>15</a:t>
            </a:fld>
            <a:endParaRPr kumimoji="1" lang="ja-JP" altLang="en-US"/>
          </a:p>
        </p:txBody>
      </p:sp>
      <p:pic>
        <p:nvPicPr>
          <p:cNvPr id="3" name="図 2" descr="テキスト が含まれている画像&#10;&#10;自動的に生成された説明">
            <a:extLst>
              <a:ext uri="{FF2B5EF4-FFF2-40B4-BE49-F238E27FC236}">
                <a16:creationId xmlns:a16="http://schemas.microsoft.com/office/drawing/2014/main" id="{12B222C8-3932-AFE1-629E-EE3924EE1D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5614" y="-119692"/>
            <a:ext cx="6193155" cy="6658610"/>
          </a:xfrm>
          <a:prstGeom prst="rect">
            <a:avLst/>
          </a:prstGeom>
        </p:spPr>
      </p:pic>
      <p:grpSp>
        <p:nvGrpSpPr>
          <p:cNvPr id="20" name="グループ化 19">
            <a:extLst>
              <a:ext uri="{FF2B5EF4-FFF2-40B4-BE49-F238E27FC236}">
                <a16:creationId xmlns:a16="http://schemas.microsoft.com/office/drawing/2014/main" id="{934B9A89-D8BE-1969-61F5-9D637156F522}"/>
              </a:ext>
            </a:extLst>
          </p:cNvPr>
          <p:cNvGrpSpPr/>
          <p:nvPr/>
        </p:nvGrpSpPr>
        <p:grpSpPr>
          <a:xfrm>
            <a:off x="1216702" y="3963689"/>
            <a:ext cx="5532539" cy="1625331"/>
            <a:chOff x="-852402" y="517661"/>
            <a:chExt cx="4504071" cy="1625331"/>
          </a:xfrm>
        </p:grpSpPr>
        <p:grpSp>
          <p:nvGrpSpPr>
            <p:cNvPr id="21" name="グループ化 20">
              <a:extLst>
                <a:ext uri="{FF2B5EF4-FFF2-40B4-BE49-F238E27FC236}">
                  <a16:creationId xmlns:a16="http://schemas.microsoft.com/office/drawing/2014/main" id="{81F06E4B-1416-0031-2225-0970B5C86690}"/>
                </a:ext>
              </a:extLst>
            </p:cNvPr>
            <p:cNvGrpSpPr/>
            <p:nvPr/>
          </p:nvGrpSpPr>
          <p:grpSpPr>
            <a:xfrm>
              <a:off x="-852402" y="1366034"/>
              <a:ext cx="2333625" cy="776958"/>
              <a:chOff x="-890502" y="1366034"/>
              <a:chExt cx="2333625" cy="776958"/>
            </a:xfrm>
          </p:grpSpPr>
          <p:sp>
            <p:nvSpPr>
              <p:cNvPr id="23" name="吹き出し: 線 22">
                <a:extLst>
                  <a:ext uri="{FF2B5EF4-FFF2-40B4-BE49-F238E27FC236}">
                    <a16:creationId xmlns:a16="http://schemas.microsoft.com/office/drawing/2014/main" id="{5CD1ED00-F674-719E-D94A-4C92080FB61F}"/>
                  </a:ext>
                </a:extLst>
              </p:cNvPr>
              <p:cNvSpPr/>
              <p:nvPr/>
            </p:nvSpPr>
            <p:spPr>
              <a:xfrm>
                <a:off x="-887903" y="1657518"/>
                <a:ext cx="2314575" cy="466496"/>
              </a:xfrm>
              <a:prstGeom prst="borderCallout1">
                <a:avLst>
                  <a:gd name="adj1" fmla="val 97764"/>
                  <a:gd name="adj2" fmla="val 163647"/>
                  <a:gd name="adj3" fmla="val 59545"/>
                  <a:gd name="adj4" fmla="val 100665"/>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050" kern="10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4" name="テキスト ボックス 2">
                <a:extLst>
                  <a:ext uri="{FF2B5EF4-FFF2-40B4-BE49-F238E27FC236}">
                    <a16:creationId xmlns:a16="http://schemas.microsoft.com/office/drawing/2014/main" id="{45A1D65C-63BB-3960-BB24-176B49E45E05}"/>
                  </a:ext>
                </a:extLst>
              </p:cNvPr>
              <p:cNvSpPr txBox="1">
                <a:spLocks noChangeArrowheads="1"/>
              </p:cNvSpPr>
              <p:nvPr/>
            </p:nvSpPr>
            <p:spPr bwMode="auto">
              <a:xfrm>
                <a:off x="-890502" y="1366034"/>
                <a:ext cx="2333625" cy="776958"/>
              </a:xfrm>
              <a:prstGeom prst="rect">
                <a:avLst/>
              </a:prstGeom>
              <a:solidFill>
                <a:schemeClr val="accent1"/>
              </a:solidFill>
              <a:ln w="9525">
                <a:noFill/>
                <a:miter lim="800000"/>
                <a:headEnd/>
                <a:tailEnd/>
              </a:ln>
            </p:spPr>
            <p:txBody>
              <a:bodyPr rot="0" vert="horz" wrap="square" lIns="91440" tIns="45720" rIns="91440" bIns="45720" anchor="ctr" anchorCtr="0">
                <a:noAutofit/>
              </a:bodyPr>
              <a:lstStyle/>
              <a:p>
                <a:pPr algn="ctr"/>
                <a:r>
                  <a:rPr lang="ja-JP" sz="20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地域包括支援センター</a:t>
                </a:r>
                <a:endParaRPr lang="ja-JP" sz="1200"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sp>
          <p:nvSpPr>
            <p:cNvPr id="22" name="楕円 21">
              <a:extLst>
                <a:ext uri="{FF2B5EF4-FFF2-40B4-BE49-F238E27FC236}">
                  <a16:creationId xmlns:a16="http://schemas.microsoft.com/office/drawing/2014/main" id="{B0521C11-8D26-8FD9-15FA-2B0C33B5065B}"/>
                </a:ext>
              </a:extLst>
            </p:cNvPr>
            <p:cNvSpPr/>
            <p:nvPr/>
          </p:nvSpPr>
          <p:spPr>
            <a:xfrm>
              <a:off x="3365919" y="517661"/>
              <a:ext cx="285750" cy="31432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36" name="楕円 35">
            <a:extLst>
              <a:ext uri="{FF2B5EF4-FFF2-40B4-BE49-F238E27FC236}">
                <a16:creationId xmlns:a16="http://schemas.microsoft.com/office/drawing/2014/main" id="{A870130B-6C74-C58D-74AF-CBB003303B99}"/>
              </a:ext>
            </a:extLst>
          </p:cNvPr>
          <p:cNvSpPr/>
          <p:nvPr/>
        </p:nvSpPr>
        <p:spPr>
          <a:xfrm>
            <a:off x="6876677" y="4812062"/>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7" name="楕円 36">
            <a:extLst>
              <a:ext uri="{FF2B5EF4-FFF2-40B4-BE49-F238E27FC236}">
                <a16:creationId xmlns:a16="http://schemas.microsoft.com/office/drawing/2014/main" id="{3716069A-6569-F0CA-EF67-15B8D68C4B02}"/>
              </a:ext>
            </a:extLst>
          </p:cNvPr>
          <p:cNvSpPr/>
          <p:nvPr/>
        </p:nvSpPr>
        <p:spPr>
          <a:xfrm>
            <a:off x="7774154" y="3832795"/>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8" name="楕円 37">
            <a:extLst>
              <a:ext uri="{FF2B5EF4-FFF2-40B4-BE49-F238E27FC236}">
                <a16:creationId xmlns:a16="http://schemas.microsoft.com/office/drawing/2014/main" id="{DC9317F3-2F4D-6522-4B32-72CF271F0D1D}"/>
              </a:ext>
            </a:extLst>
          </p:cNvPr>
          <p:cNvSpPr/>
          <p:nvPr/>
        </p:nvSpPr>
        <p:spPr>
          <a:xfrm>
            <a:off x="7347197" y="5558151"/>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4" name="フローチャート: 判断 43">
            <a:extLst>
              <a:ext uri="{FF2B5EF4-FFF2-40B4-BE49-F238E27FC236}">
                <a16:creationId xmlns:a16="http://schemas.microsoft.com/office/drawing/2014/main" id="{9659BC18-5A9A-5F84-DF81-C0619EC1104B}"/>
              </a:ext>
            </a:extLst>
          </p:cNvPr>
          <p:cNvSpPr/>
          <p:nvPr/>
        </p:nvSpPr>
        <p:spPr>
          <a:xfrm>
            <a:off x="7082112" y="4545952"/>
            <a:ext cx="323850" cy="352425"/>
          </a:xfrm>
          <a:prstGeom prst="flowChartDecision">
            <a:avLst/>
          </a:prstGeom>
          <a:solidFill>
            <a:srgbClr val="FFC000"/>
          </a:solidFill>
          <a:ln w="12700" cap="flat" cmpd="sng" algn="ctr">
            <a:solidFill>
              <a:schemeClr val="bg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5" name="フローチャート: 判断 44">
            <a:extLst>
              <a:ext uri="{FF2B5EF4-FFF2-40B4-BE49-F238E27FC236}">
                <a16:creationId xmlns:a16="http://schemas.microsoft.com/office/drawing/2014/main" id="{D9CCB099-F9B2-4AF2-3077-00394815D193}"/>
              </a:ext>
            </a:extLst>
          </p:cNvPr>
          <p:cNvSpPr/>
          <p:nvPr/>
        </p:nvSpPr>
        <p:spPr>
          <a:xfrm>
            <a:off x="8779640" y="4947652"/>
            <a:ext cx="323850" cy="352425"/>
          </a:xfrm>
          <a:prstGeom prst="flowChartDecision">
            <a:avLst/>
          </a:prstGeom>
          <a:solidFill>
            <a:srgbClr val="FFC000"/>
          </a:solidFill>
          <a:ln w="12700" cap="flat" cmpd="sng" algn="ctr">
            <a:solidFill>
              <a:schemeClr val="bg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6" name="フローチャート: 判断 45">
            <a:extLst>
              <a:ext uri="{FF2B5EF4-FFF2-40B4-BE49-F238E27FC236}">
                <a16:creationId xmlns:a16="http://schemas.microsoft.com/office/drawing/2014/main" id="{1AD0EF3D-930C-B467-48E7-260FF9E3DD8A}"/>
              </a:ext>
            </a:extLst>
          </p:cNvPr>
          <p:cNvSpPr/>
          <p:nvPr/>
        </p:nvSpPr>
        <p:spPr>
          <a:xfrm>
            <a:off x="7322274" y="4431471"/>
            <a:ext cx="323850" cy="352425"/>
          </a:xfrm>
          <a:prstGeom prst="flowChartDecision">
            <a:avLst/>
          </a:prstGeom>
          <a:solidFill>
            <a:srgbClr val="FFC000"/>
          </a:solidFill>
          <a:ln w="12700" cap="flat" cmpd="sng" algn="ctr">
            <a:solidFill>
              <a:schemeClr val="bg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pic>
        <p:nvPicPr>
          <p:cNvPr id="47" name="図 46" descr="えぼし麻呂とミーナ">
            <a:extLst>
              <a:ext uri="{FF2B5EF4-FFF2-40B4-BE49-F238E27FC236}">
                <a16:creationId xmlns:a16="http://schemas.microsoft.com/office/drawing/2014/main" id="{7BFF6565-119A-20DD-7993-27D88D957F87}"/>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398513" y="1996175"/>
            <a:ext cx="1483931" cy="1271465"/>
          </a:xfrm>
          <a:prstGeom prst="rect">
            <a:avLst/>
          </a:prstGeom>
          <a:noFill/>
          <a:ln>
            <a:noFill/>
          </a:ln>
        </p:spPr>
      </p:pic>
      <p:grpSp>
        <p:nvGrpSpPr>
          <p:cNvPr id="49" name="グループ化 48">
            <a:extLst>
              <a:ext uri="{FF2B5EF4-FFF2-40B4-BE49-F238E27FC236}">
                <a16:creationId xmlns:a16="http://schemas.microsoft.com/office/drawing/2014/main" id="{8BEB0361-EFA7-9D53-EFA7-0D717F6BAF58}"/>
              </a:ext>
            </a:extLst>
          </p:cNvPr>
          <p:cNvGrpSpPr/>
          <p:nvPr/>
        </p:nvGrpSpPr>
        <p:grpSpPr>
          <a:xfrm>
            <a:off x="660366" y="3865665"/>
            <a:ext cx="7276130" cy="1079997"/>
            <a:chOff x="209820" y="339934"/>
            <a:chExt cx="7276130" cy="1079997"/>
          </a:xfrm>
        </p:grpSpPr>
        <p:grpSp>
          <p:nvGrpSpPr>
            <p:cNvPr id="50" name="グループ化 49">
              <a:extLst>
                <a:ext uri="{FF2B5EF4-FFF2-40B4-BE49-F238E27FC236}">
                  <a16:creationId xmlns:a16="http://schemas.microsoft.com/office/drawing/2014/main" id="{F4E91F5C-8D18-B154-E0A6-CFCF2012D1A2}"/>
                </a:ext>
              </a:extLst>
            </p:cNvPr>
            <p:cNvGrpSpPr/>
            <p:nvPr/>
          </p:nvGrpSpPr>
          <p:grpSpPr>
            <a:xfrm>
              <a:off x="209820" y="339934"/>
              <a:ext cx="3850512" cy="757042"/>
              <a:chOff x="209820" y="339934"/>
              <a:chExt cx="3850512" cy="757042"/>
            </a:xfrm>
          </p:grpSpPr>
          <p:sp>
            <p:nvSpPr>
              <p:cNvPr id="52" name="吹き出し: 線 51">
                <a:extLst>
                  <a:ext uri="{FF2B5EF4-FFF2-40B4-BE49-F238E27FC236}">
                    <a16:creationId xmlns:a16="http://schemas.microsoft.com/office/drawing/2014/main" id="{6424C3FA-4D94-6742-9E41-8EFA35FCFCBA}"/>
                  </a:ext>
                </a:extLst>
              </p:cNvPr>
              <p:cNvSpPr/>
              <p:nvPr/>
            </p:nvSpPr>
            <p:spPr>
              <a:xfrm>
                <a:off x="209820" y="339934"/>
                <a:ext cx="3672779" cy="757042"/>
              </a:xfrm>
              <a:prstGeom prst="borderCallout1">
                <a:avLst>
                  <a:gd name="adj1" fmla="val 115363"/>
                  <a:gd name="adj2" fmla="val 176252"/>
                  <a:gd name="adj3" fmla="val 36425"/>
                  <a:gd name="adj4" fmla="val 100070"/>
                </a:avLst>
              </a:prstGeom>
              <a:solidFill>
                <a:srgbClr val="FFC000"/>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05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3" name="テキスト ボックス 2">
                <a:extLst>
                  <a:ext uri="{FF2B5EF4-FFF2-40B4-BE49-F238E27FC236}">
                    <a16:creationId xmlns:a16="http://schemas.microsoft.com/office/drawing/2014/main" id="{61974FC3-D565-9CB8-FE11-267480DE3F31}"/>
                  </a:ext>
                </a:extLst>
              </p:cNvPr>
              <p:cNvSpPr txBox="1">
                <a:spLocks noChangeArrowheads="1"/>
              </p:cNvSpPr>
              <p:nvPr/>
            </p:nvSpPr>
            <p:spPr bwMode="auto">
              <a:xfrm>
                <a:off x="321452" y="518920"/>
                <a:ext cx="3738880" cy="466725"/>
              </a:xfrm>
              <a:prstGeom prst="rect">
                <a:avLst/>
              </a:prstGeom>
              <a:noFill/>
              <a:ln w="9525">
                <a:noFill/>
                <a:miter lim="800000"/>
                <a:headEnd/>
                <a:tailEnd/>
              </a:ln>
            </p:spPr>
            <p:txBody>
              <a:bodyPr rot="0" vert="horz" wrap="square" lIns="91440" tIns="45720" rIns="91440" bIns="45720" anchor="t" anchorCtr="0">
                <a:noAutofit/>
              </a:bodyPr>
              <a:lstStyle/>
              <a:p>
                <a:r>
                  <a:rPr lang="ja-JP" sz="2800" kern="100" dirty="0">
                    <a:ln w="9525" cap="flat" cmpd="sng" algn="ctr">
                      <a:solidFill>
                        <a:srgbClr val="FFFFFF"/>
                      </a:solidFill>
                      <a:prstDash val="solid"/>
                      <a:round/>
                    </a:ln>
                    <a:solidFill>
                      <a:srgbClr val="FFFFFF"/>
                    </a:solidFill>
                    <a:effectLst>
                      <a:outerShdw blurRad="12700" dist="38100" dir="2700000" algn="tl">
                        <a:schemeClr val="bg1">
                          <a:lumMod val="50000"/>
                        </a:schemeClr>
                      </a:outerShdw>
                    </a:effectLst>
                    <a:latin typeface="游明朝" panose="02020400000000000000" pitchFamily="18" charset="-128"/>
                    <a:ea typeface="メイリオ" panose="020B0604030504040204" pitchFamily="50" charset="-128"/>
                    <a:cs typeface="Times New Roman" panose="02020603050405020304" pitchFamily="18" charset="0"/>
                  </a:rPr>
                  <a:t>委託相談支援事業所</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sp>
          <p:nvSpPr>
            <p:cNvPr id="51" name="フローチャート: 判断 50">
              <a:extLst>
                <a:ext uri="{FF2B5EF4-FFF2-40B4-BE49-F238E27FC236}">
                  <a16:creationId xmlns:a16="http://schemas.microsoft.com/office/drawing/2014/main" id="{3DAF6D84-A6BE-561F-0DB4-2D521D11DA14}"/>
                </a:ext>
              </a:extLst>
            </p:cNvPr>
            <p:cNvSpPr/>
            <p:nvPr/>
          </p:nvSpPr>
          <p:spPr>
            <a:xfrm>
              <a:off x="7162100" y="1067506"/>
              <a:ext cx="323850" cy="352425"/>
            </a:xfrm>
            <a:prstGeom prst="flowChartDecision">
              <a:avLst/>
            </a:prstGeom>
            <a:solidFill>
              <a:srgbClr val="FFC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5" name="楕円 4">
            <a:extLst>
              <a:ext uri="{FF2B5EF4-FFF2-40B4-BE49-F238E27FC236}">
                <a16:creationId xmlns:a16="http://schemas.microsoft.com/office/drawing/2014/main" id="{848D9C69-659A-30C0-B53D-3882D871D69A}"/>
              </a:ext>
            </a:extLst>
          </p:cNvPr>
          <p:cNvSpPr/>
          <p:nvPr/>
        </p:nvSpPr>
        <p:spPr>
          <a:xfrm>
            <a:off x="7400037" y="5021840"/>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楕円 5">
            <a:extLst>
              <a:ext uri="{FF2B5EF4-FFF2-40B4-BE49-F238E27FC236}">
                <a16:creationId xmlns:a16="http://schemas.microsoft.com/office/drawing/2014/main" id="{FF572938-6277-2763-BE25-2EA7335AAE92}"/>
              </a:ext>
            </a:extLst>
          </p:cNvPr>
          <p:cNvSpPr/>
          <p:nvPr/>
        </p:nvSpPr>
        <p:spPr>
          <a:xfrm>
            <a:off x="6172570" y="5894514"/>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 name="楕円 6">
            <a:extLst>
              <a:ext uri="{FF2B5EF4-FFF2-40B4-BE49-F238E27FC236}">
                <a16:creationId xmlns:a16="http://schemas.microsoft.com/office/drawing/2014/main" id="{1093B1A9-DF8B-11C3-93E1-767AF29746DE}"/>
              </a:ext>
            </a:extLst>
          </p:cNvPr>
          <p:cNvSpPr/>
          <p:nvPr/>
        </p:nvSpPr>
        <p:spPr>
          <a:xfrm>
            <a:off x="5142034" y="3974802"/>
            <a:ext cx="285751" cy="300073"/>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5" name="楕円 14">
            <a:extLst>
              <a:ext uri="{FF2B5EF4-FFF2-40B4-BE49-F238E27FC236}">
                <a16:creationId xmlns:a16="http://schemas.microsoft.com/office/drawing/2014/main" id="{43A6DA9C-4C81-9D6F-5ED3-7A70F6E13FA8}"/>
              </a:ext>
            </a:extLst>
          </p:cNvPr>
          <p:cNvSpPr/>
          <p:nvPr/>
        </p:nvSpPr>
        <p:spPr>
          <a:xfrm>
            <a:off x="5845811" y="5389780"/>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5" name="楕円 24">
            <a:extLst>
              <a:ext uri="{FF2B5EF4-FFF2-40B4-BE49-F238E27FC236}">
                <a16:creationId xmlns:a16="http://schemas.microsoft.com/office/drawing/2014/main" id="{14B7D899-BD24-15E2-DE27-AB797775DB2F}"/>
              </a:ext>
            </a:extLst>
          </p:cNvPr>
          <p:cNvSpPr/>
          <p:nvPr/>
        </p:nvSpPr>
        <p:spPr>
          <a:xfrm>
            <a:off x="6852700" y="2934865"/>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6" name="楕円 25">
            <a:extLst>
              <a:ext uri="{FF2B5EF4-FFF2-40B4-BE49-F238E27FC236}">
                <a16:creationId xmlns:a16="http://schemas.microsoft.com/office/drawing/2014/main" id="{D2693825-4BC5-4FAF-8DEC-4A744B4911C4}"/>
              </a:ext>
            </a:extLst>
          </p:cNvPr>
          <p:cNvSpPr/>
          <p:nvPr/>
        </p:nvSpPr>
        <p:spPr>
          <a:xfrm>
            <a:off x="8856506" y="4000126"/>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7" name="楕円 26">
            <a:extLst>
              <a:ext uri="{FF2B5EF4-FFF2-40B4-BE49-F238E27FC236}">
                <a16:creationId xmlns:a16="http://schemas.microsoft.com/office/drawing/2014/main" id="{6E7D528F-249E-27B7-4381-5369EE1A05F7}"/>
              </a:ext>
            </a:extLst>
          </p:cNvPr>
          <p:cNvSpPr/>
          <p:nvPr/>
        </p:nvSpPr>
        <p:spPr>
          <a:xfrm>
            <a:off x="9867272" y="5232617"/>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0" name="楕円 39">
            <a:extLst>
              <a:ext uri="{FF2B5EF4-FFF2-40B4-BE49-F238E27FC236}">
                <a16:creationId xmlns:a16="http://schemas.microsoft.com/office/drawing/2014/main" id="{199BE032-AF10-83EC-0E6F-45ED530E5813}"/>
              </a:ext>
            </a:extLst>
          </p:cNvPr>
          <p:cNvSpPr/>
          <p:nvPr/>
        </p:nvSpPr>
        <p:spPr>
          <a:xfrm>
            <a:off x="8435376" y="5018125"/>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1" name="楕円 40">
            <a:extLst>
              <a:ext uri="{FF2B5EF4-FFF2-40B4-BE49-F238E27FC236}">
                <a16:creationId xmlns:a16="http://schemas.microsoft.com/office/drawing/2014/main" id="{84CCDF95-68AF-EB73-CE15-7B3457DB69CB}"/>
              </a:ext>
            </a:extLst>
          </p:cNvPr>
          <p:cNvSpPr/>
          <p:nvPr/>
        </p:nvSpPr>
        <p:spPr>
          <a:xfrm>
            <a:off x="8432814" y="922803"/>
            <a:ext cx="285750" cy="314325"/>
          </a:xfrm>
          <a:prstGeom prst="ellipse">
            <a:avLst/>
          </a:prstGeom>
          <a:solidFill>
            <a:schemeClr val="accent1"/>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6" name="二等辺三角形 15"/>
          <p:cNvSpPr/>
          <p:nvPr/>
        </p:nvSpPr>
        <p:spPr>
          <a:xfrm>
            <a:off x="7444195" y="3927035"/>
            <a:ext cx="352631" cy="385464"/>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吹き出し: 線 51">
            <a:extLst>
              <a:ext uri="{FF2B5EF4-FFF2-40B4-BE49-F238E27FC236}">
                <a16:creationId xmlns:a16="http://schemas.microsoft.com/office/drawing/2014/main" id="{6424C3FA-4D94-6742-9E41-8EFA35FCFCBA}"/>
              </a:ext>
            </a:extLst>
          </p:cNvPr>
          <p:cNvSpPr/>
          <p:nvPr/>
        </p:nvSpPr>
        <p:spPr>
          <a:xfrm>
            <a:off x="416282" y="2964644"/>
            <a:ext cx="3672779" cy="757042"/>
          </a:xfrm>
          <a:prstGeom prst="borderCallout1">
            <a:avLst>
              <a:gd name="adj1" fmla="val 162945"/>
              <a:gd name="adj2" fmla="val 197754"/>
              <a:gd name="adj3" fmla="val 36425"/>
              <a:gd name="adj4" fmla="val 100070"/>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kern="100" dirty="0">
                <a:solidFill>
                  <a:schemeClr val="bg1"/>
                </a:solidFill>
                <a:latin typeface="BIZ UDPゴシック" panose="020B0400000000000000" pitchFamily="50" charset="-128"/>
                <a:ea typeface="BIZ UDPゴシック" panose="020B0400000000000000" pitchFamily="50" charset="-128"/>
                <a:cs typeface="Times New Roman" panose="02020603050405020304" pitchFamily="18" charset="0"/>
              </a:rPr>
              <a:t>ちがさき基幹相談支援センター</a:t>
            </a:r>
            <a:endParaRPr lang="en-US" altLang="ja-JP" kern="100" dirty="0">
              <a:solidFill>
                <a:schemeClr val="bg1"/>
              </a:solidFill>
              <a:latin typeface="BIZ UDPゴシック" panose="020B0400000000000000" pitchFamily="50" charset="-128"/>
              <a:ea typeface="BIZ UDPゴシック" panose="020B0400000000000000" pitchFamily="50" charset="-128"/>
              <a:cs typeface="Times New Roman" panose="02020603050405020304" pitchFamily="18" charset="0"/>
            </a:endParaRPr>
          </a:p>
          <a:p>
            <a:pPr algn="ctr"/>
            <a:r>
              <a:rPr lang="ja-JP" altLang="en-US" kern="100" dirty="0">
                <a:solidFill>
                  <a:schemeClr val="bg1"/>
                </a:solidFill>
                <a:latin typeface="BIZ UDPゴシック" panose="020B0400000000000000" pitchFamily="50" charset="-128"/>
                <a:ea typeface="BIZ UDPゴシック" panose="020B0400000000000000" pitchFamily="50" charset="-128"/>
                <a:cs typeface="Times New Roman" panose="02020603050405020304" pitchFamily="18" charset="0"/>
              </a:rPr>
              <a:t>Ｎａｌｕ（ナル</a:t>
            </a:r>
            <a:r>
              <a:rPr lang="ja-JP" altLang="en-US" kern="100" dirty="0" smtClean="0">
                <a:solidFill>
                  <a:schemeClr val="bg1"/>
                </a:solidFill>
                <a:latin typeface="BIZ UDPゴシック" panose="020B0400000000000000" pitchFamily="50" charset="-128"/>
                <a:ea typeface="BIZ UDPゴシック" panose="020B0400000000000000" pitchFamily="50" charset="-128"/>
                <a:cs typeface="Times New Roman" panose="02020603050405020304" pitchFamily="18" charset="0"/>
              </a:rPr>
              <a:t>）</a:t>
            </a:r>
            <a:endParaRPr lang="ja-JP"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7" name="角丸四角形 16"/>
          <p:cNvSpPr/>
          <p:nvPr/>
        </p:nvSpPr>
        <p:spPr>
          <a:xfrm>
            <a:off x="0" y="16535"/>
            <a:ext cx="6528286" cy="1745673"/>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2800" dirty="0" smtClean="0">
                <a:latin typeface="BIZ UDPゴシック" panose="020B0400000000000000" pitchFamily="50" charset="-128"/>
                <a:ea typeface="BIZ UDPゴシック" panose="020B0400000000000000" pitchFamily="50" charset="-128"/>
              </a:rPr>
              <a:t>茅ヶ崎の地域包括支援センターと</a:t>
            </a:r>
            <a:endParaRPr kumimoji="1" lang="en-US" altLang="ja-JP" sz="2800" dirty="0" smtClean="0">
              <a:latin typeface="BIZ UDPゴシック" panose="020B0400000000000000" pitchFamily="50" charset="-128"/>
              <a:ea typeface="BIZ UDPゴシック" panose="020B0400000000000000" pitchFamily="50" charset="-128"/>
            </a:endParaRPr>
          </a:p>
          <a:p>
            <a:pPr algn="ctr"/>
            <a:r>
              <a:rPr kumimoji="1" lang="ja-JP" altLang="en-US" sz="2800" dirty="0" smtClean="0">
                <a:latin typeface="BIZ UDPゴシック" panose="020B0400000000000000" pitchFamily="50" charset="-128"/>
                <a:ea typeface="BIZ UDPゴシック" panose="020B0400000000000000" pitchFamily="50" charset="-128"/>
              </a:rPr>
              <a:t>委託相談支援、基幹相談支援センター</a:t>
            </a:r>
            <a:endParaRPr kumimoji="1" lang="ja-JP" altLang="en-US" sz="28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735639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CAC1CBB9-F88C-4905-C0F0-19E52B9A971F}"/>
              </a:ext>
            </a:extLst>
          </p:cNvPr>
          <p:cNvPicPr>
            <a:picLocks noGrp="1" noChangeAspect="1"/>
          </p:cNvPicPr>
          <p:nvPr>
            <p:ph idx="1"/>
          </p:nvPr>
        </p:nvPicPr>
        <p:blipFill>
          <a:blip r:embed="rId2"/>
          <a:stretch>
            <a:fillRect/>
          </a:stretch>
        </p:blipFill>
        <p:spPr>
          <a:xfrm>
            <a:off x="0" y="0"/>
            <a:ext cx="12192000" cy="6858000"/>
          </a:xfrm>
          <a:prstGeom prst="rect">
            <a:avLst/>
          </a:prstGeom>
        </p:spPr>
      </p:pic>
      <p:sp>
        <p:nvSpPr>
          <p:cNvPr id="2" name="スライド番号プレースホルダー 1"/>
          <p:cNvSpPr>
            <a:spLocks noGrp="1"/>
          </p:cNvSpPr>
          <p:nvPr>
            <p:ph type="sldNum" sz="quarter" idx="12"/>
          </p:nvPr>
        </p:nvSpPr>
        <p:spPr/>
        <p:txBody>
          <a:bodyPr/>
          <a:lstStyle/>
          <a:p>
            <a:fld id="{28828C88-9CA4-4340-ABAA-5DAC147B3A3A}" type="slidenum">
              <a:rPr kumimoji="1" lang="ja-JP" altLang="en-US" smtClean="0"/>
              <a:t>16</a:t>
            </a:fld>
            <a:endParaRPr kumimoji="1" lang="ja-JP" altLang="en-US"/>
          </a:p>
        </p:txBody>
      </p:sp>
    </p:spTree>
    <p:extLst>
      <p:ext uri="{BB962C8B-B14F-4D97-AF65-F5344CB8AC3E}">
        <p14:creationId xmlns:p14="http://schemas.microsoft.com/office/powerpoint/2010/main" val="505912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楕円 31">
            <a:extLst>
              <a:ext uri="{FF2B5EF4-FFF2-40B4-BE49-F238E27FC236}">
                <a16:creationId xmlns:a16="http://schemas.microsoft.com/office/drawing/2014/main" id="{4DF1A076-A781-4BF8-3315-01D7A385FD4A}"/>
              </a:ext>
            </a:extLst>
          </p:cNvPr>
          <p:cNvSpPr/>
          <p:nvPr/>
        </p:nvSpPr>
        <p:spPr>
          <a:xfrm>
            <a:off x="8560252" y="2947275"/>
            <a:ext cx="3030403" cy="1987068"/>
          </a:xfrm>
          <a:prstGeom prst="ellipse">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a:extLst>
              <a:ext uri="{FF2B5EF4-FFF2-40B4-BE49-F238E27FC236}">
                <a16:creationId xmlns:a16="http://schemas.microsoft.com/office/drawing/2014/main" id="{05DFDC24-EC5C-777C-CF12-9EA3BD06C4DD}"/>
              </a:ext>
            </a:extLst>
          </p:cNvPr>
          <p:cNvSpPr/>
          <p:nvPr/>
        </p:nvSpPr>
        <p:spPr>
          <a:xfrm>
            <a:off x="1315972" y="4596265"/>
            <a:ext cx="4247965" cy="1987068"/>
          </a:xfrm>
          <a:prstGeom prst="ellips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ED39B423-DEBC-D9A3-18D5-DA873226F1AB}"/>
              </a:ext>
            </a:extLst>
          </p:cNvPr>
          <p:cNvSpPr>
            <a:spLocks noGrp="1"/>
          </p:cNvSpPr>
          <p:nvPr>
            <p:ph type="sldNum" sz="quarter" idx="12"/>
          </p:nvPr>
        </p:nvSpPr>
        <p:spPr/>
        <p:txBody>
          <a:bodyPr/>
          <a:lstStyle/>
          <a:p>
            <a:fld id="{2FB503F5-E423-4C59-A96B-8E2733A2C347}" type="slidenum">
              <a:rPr kumimoji="1" lang="ja-JP" altLang="en-US" smtClean="0"/>
              <a:t>17</a:t>
            </a:fld>
            <a:endParaRPr kumimoji="1" lang="ja-JP" altLang="en-US"/>
          </a:p>
        </p:txBody>
      </p:sp>
      <p:grpSp>
        <p:nvGrpSpPr>
          <p:cNvPr id="3" name="グループ化 2">
            <a:extLst>
              <a:ext uri="{FF2B5EF4-FFF2-40B4-BE49-F238E27FC236}">
                <a16:creationId xmlns:a16="http://schemas.microsoft.com/office/drawing/2014/main" id="{6B3821F2-7158-8E35-A301-692BBEEE4C11}"/>
              </a:ext>
            </a:extLst>
          </p:cNvPr>
          <p:cNvGrpSpPr/>
          <p:nvPr/>
        </p:nvGrpSpPr>
        <p:grpSpPr>
          <a:xfrm>
            <a:off x="427638" y="113083"/>
            <a:ext cx="5559998" cy="1319787"/>
            <a:chOff x="427638" y="113083"/>
            <a:chExt cx="5559998" cy="1319787"/>
          </a:xfrm>
        </p:grpSpPr>
        <p:sp>
          <p:nvSpPr>
            <p:cNvPr id="4" name="スクロール: 横 3">
              <a:extLst>
                <a:ext uri="{FF2B5EF4-FFF2-40B4-BE49-F238E27FC236}">
                  <a16:creationId xmlns:a16="http://schemas.microsoft.com/office/drawing/2014/main" id="{1644FBF5-7402-2E12-35F6-C61AEDDE9F4C}"/>
                </a:ext>
              </a:extLst>
            </p:cNvPr>
            <p:cNvSpPr/>
            <p:nvPr/>
          </p:nvSpPr>
          <p:spPr>
            <a:xfrm>
              <a:off x="427638" y="113083"/>
              <a:ext cx="5559998" cy="1319787"/>
            </a:xfrm>
            <a:prstGeom prst="horizontalScroll">
              <a:avLst>
                <a:gd name="adj" fmla="val 18836"/>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2">
              <a:extLst>
                <a:ext uri="{FF2B5EF4-FFF2-40B4-BE49-F238E27FC236}">
                  <a16:creationId xmlns:a16="http://schemas.microsoft.com/office/drawing/2014/main" id="{FBF65080-CDF6-08A9-E91F-A2527A036900}"/>
                </a:ext>
              </a:extLst>
            </p:cNvPr>
            <p:cNvSpPr txBox="1">
              <a:spLocks noChangeArrowheads="1"/>
            </p:cNvSpPr>
            <p:nvPr/>
          </p:nvSpPr>
          <p:spPr bwMode="auto">
            <a:xfrm>
              <a:off x="930471" y="551667"/>
              <a:ext cx="4904873" cy="523220"/>
            </a:xfrm>
            <a:prstGeom prst="rect">
              <a:avLst/>
            </a:prstGeom>
            <a:noFill/>
            <a:ln w="9525">
              <a:noFill/>
              <a:miter lim="800000"/>
              <a:headEnd/>
              <a:tailEnd/>
            </a:ln>
          </p:spPr>
          <p:txBody>
            <a:bodyPr rot="0" vert="horz" wrap="square" lIns="91440" tIns="45720" rIns="91440" bIns="45720" anchor="t" anchorCtr="0">
              <a:spAutoFit/>
            </a:bodyPr>
            <a:lstStyle/>
            <a:p>
              <a:r>
                <a:rPr lang="ja-JP" sz="2800"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基幹相談支援センター</a:t>
              </a:r>
              <a:r>
                <a:rPr lang="ja-JP" altLang="en-US" sz="2800"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の役割</a:t>
              </a:r>
              <a:endParaRPr lang="ja-JP" sz="2800" b="1"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pic>
        <p:nvPicPr>
          <p:cNvPr id="6" name="図 5" descr="神奈川県茅ヶ崎市（ちがさきし）の地図（緑塗り） | 無料 ...">
            <a:extLst>
              <a:ext uri="{FF2B5EF4-FFF2-40B4-BE49-F238E27FC236}">
                <a16:creationId xmlns:a16="http://schemas.microsoft.com/office/drawing/2014/main" id="{DAA0A2AC-DF38-7EB5-9ED3-714E2C071AD6}"/>
              </a:ext>
            </a:extLst>
          </p:cNvPr>
          <p:cNvPicPr>
            <a:picLocks noChangeAspect="1"/>
          </p:cNvPicPr>
          <p:nvPr/>
        </p:nvPicPr>
        <p:blipFill rotWithShape="1">
          <a:blip r:embed="rId2">
            <a:extLst>
              <a:ext uri="{28A0092B-C50C-407E-A947-70E740481C1C}">
                <a14:useLocalDpi xmlns:a14="http://schemas.microsoft.com/office/drawing/2010/main" val="0"/>
              </a:ext>
            </a:extLst>
          </a:blip>
          <a:srcRect l="-210" t="1329" r="-1042" b="296"/>
          <a:stretch/>
        </p:blipFill>
        <p:spPr bwMode="auto">
          <a:xfrm>
            <a:off x="252836" y="1527942"/>
            <a:ext cx="3201687" cy="1816745"/>
          </a:xfrm>
          <a:prstGeom prst="rect">
            <a:avLst/>
          </a:prstGeom>
          <a:noFill/>
          <a:ln>
            <a:noFill/>
          </a:ln>
          <a:extLst>
            <a:ext uri="{53640926-AAD7-44D8-BBD7-CCE9431645EC}">
              <a14:shadowObscured xmlns:a14="http://schemas.microsoft.com/office/drawing/2010/main"/>
            </a:ext>
          </a:extLst>
        </p:spPr>
      </p:pic>
      <p:pic>
        <p:nvPicPr>
          <p:cNvPr id="7" name="図 6">
            <a:extLst>
              <a:ext uri="{FF2B5EF4-FFF2-40B4-BE49-F238E27FC236}">
                <a16:creationId xmlns:a16="http://schemas.microsoft.com/office/drawing/2014/main" id="{C15A53E0-206C-24A2-C28A-7DAD321B44B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3836" y="5433638"/>
            <a:ext cx="1628874" cy="1322470"/>
          </a:xfrm>
          <a:prstGeom prst="rect">
            <a:avLst/>
          </a:prstGeom>
          <a:noFill/>
          <a:ln>
            <a:noFill/>
          </a:ln>
        </p:spPr>
      </p:pic>
      <p:pic>
        <p:nvPicPr>
          <p:cNvPr id="8" name="図 7">
            <a:extLst>
              <a:ext uri="{FF2B5EF4-FFF2-40B4-BE49-F238E27FC236}">
                <a16:creationId xmlns:a16="http://schemas.microsoft.com/office/drawing/2014/main" id="{B68EA211-242E-DCE4-A52C-8F9A410A821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0569" y="3931245"/>
            <a:ext cx="1673144" cy="1619164"/>
          </a:xfrm>
          <a:prstGeom prst="rect">
            <a:avLst/>
          </a:prstGeom>
          <a:noFill/>
          <a:ln>
            <a:noFill/>
          </a:ln>
        </p:spPr>
      </p:pic>
      <p:grpSp>
        <p:nvGrpSpPr>
          <p:cNvPr id="9" name="グループ化 8">
            <a:extLst>
              <a:ext uri="{FF2B5EF4-FFF2-40B4-BE49-F238E27FC236}">
                <a16:creationId xmlns:a16="http://schemas.microsoft.com/office/drawing/2014/main" id="{E850CA0D-62AF-39A3-A8D3-FCE6BE7C2528}"/>
              </a:ext>
            </a:extLst>
          </p:cNvPr>
          <p:cNvGrpSpPr/>
          <p:nvPr/>
        </p:nvGrpSpPr>
        <p:grpSpPr>
          <a:xfrm>
            <a:off x="1389149" y="4934343"/>
            <a:ext cx="1192823" cy="1170388"/>
            <a:chOff x="0" y="0"/>
            <a:chExt cx="1552575" cy="1466850"/>
          </a:xfrm>
        </p:grpSpPr>
        <p:pic>
          <p:nvPicPr>
            <p:cNvPr id="10" name="図 9">
              <a:extLst>
                <a:ext uri="{FF2B5EF4-FFF2-40B4-BE49-F238E27FC236}">
                  <a16:creationId xmlns:a16="http://schemas.microsoft.com/office/drawing/2014/main" id="{22CC457D-488E-5ACC-5742-D6D74803C22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933450" cy="1304925"/>
            </a:xfrm>
            <a:prstGeom prst="rect">
              <a:avLst/>
            </a:prstGeom>
            <a:noFill/>
            <a:ln>
              <a:noFill/>
            </a:ln>
          </p:spPr>
        </p:pic>
        <p:pic>
          <p:nvPicPr>
            <p:cNvPr id="11" name="図 10">
              <a:extLst>
                <a:ext uri="{FF2B5EF4-FFF2-40B4-BE49-F238E27FC236}">
                  <a16:creationId xmlns:a16="http://schemas.microsoft.com/office/drawing/2014/main" id="{166E7BE6-E0DE-DB58-D0D0-B6C6331A3D8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8175" y="247650"/>
              <a:ext cx="914400" cy="1219200"/>
            </a:xfrm>
            <a:prstGeom prst="rect">
              <a:avLst/>
            </a:prstGeom>
            <a:noFill/>
            <a:ln>
              <a:noFill/>
            </a:ln>
          </p:spPr>
        </p:pic>
      </p:grpSp>
      <p:pic>
        <p:nvPicPr>
          <p:cNvPr id="12" name="図 11">
            <a:extLst>
              <a:ext uri="{FF2B5EF4-FFF2-40B4-BE49-F238E27FC236}">
                <a16:creationId xmlns:a16="http://schemas.microsoft.com/office/drawing/2014/main" id="{3FA94934-9223-BEDF-9E02-343210A120C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32848" y="3229603"/>
            <a:ext cx="1676774" cy="1565890"/>
          </a:xfrm>
          <a:prstGeom prst="rect">
            <a:avLst/>
          </a:prstGeom>
          <a:noFill/>
          <a:ln>
            <a:noFill/>
          </a:ln>
        </p:spPr>
      </p:pic>
      <p:pic>
        <p:nvPicPr>
          <p:cNvPr id="13" name="図 12">
            <a:extLst>
              <a:ext uri="{FF2B5EF4-FFF2-40B4-BE49-F238E27FC236}">
                <a16:creationId xmlns:a16="http://schemas.microsoft.com/office/drawing/2014/main" id="{8292F1AF-7599-E58E-10EB-DFC1B9E7AC8C}"/>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32660" y="1402594"/>
            <a:ext cx="2350838" cy="2089442"/>
          </a:xfrm>
          <a:prstGeom prst="rect">
            <a:avLst/>
          </a:prstGeom>
          <a:noFill/>
          <a:ln>
            <a:noFill/>
          </a:ln>
        </p:spPr>
      </p:pic>
      <p:sp>
        <p:nvSpPr>
          <p:cNvPr id="14" name="矢印: 右 13">
            <a:extLst>
              <a:ext uri="{FF2B5EF4-FFF2-40B4-BE49-F238E27FC236}">
                <a16:creationId xmlns:a16="http://schemas.microsoft.com/office/drawing/2014/main" id="{7E929BBD-EAA1-47F9-B402-351A35F247B0}"/>
              </a:ext>
            </a:extLst>
          </p:cNvPr>
          <p:cNvSpPr/>
          <p:nvPr/>
        </p:nvSpPr>
        <p:spPr>
          <a:xfrm rot="3276881">
            <a:off x="2071829" y="3393591"/>
            <a:ext cx="905405" cy="876672"/>
          </a:xfrm>
          <a:prstGeom prst="rightArrow">
            <a:avLst>
              <a:gd name="adj1" fmla="val 44767"/>
              <a:gd name="adj2" fmla="val 50000"/>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5C84C0B1-B948-418C-436A-871F8B1ECE6C}"/>
              </a:ext>
            </a:extLst>
          </p:cNvPr>
          <p:cNvSpPr/>
          <p:nvPr/>
        </p:nvSpPr>
        <p:spPr>
          <a:xfrm rot="18811703">
            <a:off x="4145937" y="3283786"/>
            <a:ext cx="944843" cy="876672"/>
          </a:xfrm>
          <a:prstGeom prst="rightArrow">
            <a:avLst>
              <a:gd name="adj1" fmla="val 44767"/>
              <a:gd name="adj2" fmla="val 50000"/>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0645CAD-7613-DD8C-257A-235C86BEF979}"/>
              </a:ext>
            </a:extLst>
          </p:cNvPr>
          <p:cNvSpPr/>
          <p:nvPr/>
        </p:nvSpPr>
        <p:spPr>
          <a:xfrm rot="2107903">
            <a:off x="7364702" y="2735176"/>
            <a:ext cx="1101987" cy="876672"/>
          </a:xfrm>
          <a:prstGeom prst="rightArrow">
            <a:avLst>
              <a:gd name="adj1" fmla="val 44767"/>
              <a:gd name="adj2" fmla="val 50000"/>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8" name="テキスト ボックス 2">
            <a:extLst>
              <a:ext uri="{FF2B5EF4-FFF2-40B4-BE49-F238E27FC236}">
                <a16:creationId xmlns:a16="http://schemas.microsoft.com/office/drawing/2014/main" id="{B6548776-46E6-ACB7-C7D1-42116E835598}"/>
              </a:ext>
            </a:extLst>
          </p:cNvPr>
          <p:cNvSpPr txBox="1">
            <a:spLocks noChangeArrowheads="1"/>
          </p:cNvSpPr>
          <p:nvPr/>
        </p:nvSpPr>
        <p:spPr bwMode="auto">
          <a:xfrm>
            <a:off x="4383377" y="5239708"/>
            <a:ext cx="1247775" cy="461665"/>
          </a:xfrm>
          <a:prstGeom prst="rect">
            <a:avLst/>
          </a:prstGeom>
          <a:noFill/>
          <a:ln w="9525">
            <a:noFill/>
            <a:miter lim="800000"/>
            <a:headEnd/>
            <a:tailEnd/>
          </a:ln>
        </p:spPr>
        <p:txBody>
          <a:bodyPr rot="0" vert="horz" wrap="square" lIns="91440" tIns="45720" rIns="91440" bIns="45720" anchor="t" anchorCtr="0">
            <a:spAutoFit/>
          </a:bodyPr>
          <a:lstStyle/>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医療的</a:t>
            </a:r>
            <a:endParaRPr lang="en-US" alt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r>
              <a:rPr lang="ja-JP" altLang="en-US" sz="1200" kern="100">
                <a:solidFill>
                  <a:schemeClr val="bg1"/>
                </a:solidFill>
                <a:latin typeface="游明朝" panose="02020400000000000000" pitchFamily="18" charset="-128"/>
                <a:ea typeface="メイリオ" panose="020B0604030504040204" pitchFamily="50" charset="-128"/>
                <a:cs typeface="Times New Roman" panose="02020603050405020304" pitchFamily="18" charset="0"/>
              </a:rPr>
              <a:t>　　</a:t>
            </a:r>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ケア</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9" name="テキスト ボックス 2">
            <a:extLst>
              <a:ext uri="{FF2B5EF4-FFF2-40B4-BE49-F238E27FC236}">
                <a16:creationId xmlns:a16="http://schemas.microsoft.com/office/drawing/2014/main" id="{FCA5A73B-11C3-2DD7-E99F-6332816F7F9D}"/>
              </a:ext>
            </a:extLst>
          </p:cNvPr>
          <p:cNvSpPr txBox="1">
            <a:spLocks noChangeArrowheads="1"/>
          </p:cNvSpPr>
          <p:nvPr/>
        </p:nvSpPr>
        <p:spPr bwMode="auto">
          <a:xfrm>
            <a:off x="2942606" y="5381038"/>
            <a:ext cx="990600" cy="276999"/>
          </a:xfrm>
          <a:prstGeom prst="rect">
            <a:avLst/>
          </a:prstGeom>
          <a:noFill/>
          <a:ln w="9525">
            <a:noFill/>
            <a:miter lim="800000"/>
            <a:headEnd/>
            <a:tailEnd/>
          </a:ln>
        </p:spPr>
        <p:txBody>
          <a:bodyPr rot="0" vert="horz" wrap="square" lIns="91440" tIns="45720" rIns="91440" bIns="45720" anchor="t" anchorCtr="0">
            <a:spAutoFit/>
          </a:bodyPr>
          <a:lstStyle/>
          <a:p>
            <a:pPr algn="just"/>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精神疾患</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0" name="テキスト ボックス 2">
            <a:extLst>
              <a:ext uri="{FF2B5EF4-FFF2-40B4-BE49-F238E27FC236}">
                <a16:creationId xmlns:a16="http://schemas.microsoft.com/office/drawing/2014/main" id="{F68B7CEB-6AD9-8353-0DEB-CA0A72115F72}"/>
              </a:ext>
            </a:extLst>
          </p:cNvPr>
          <p:cNvSpPr txBox="1">
            <a:spLocks noChangeArrowheads="1"/>
          </p:cNvSpPr>
          <p:nvPr/>
        </p:nvSpPr>
        <p:spPr bwMode="auto">
          <a:xfrm>
            <a:off x="2032519" y="6136967"/>
            <a:ext cx="1422004" cy="276999"/>
          </a:xfrm>
          <a:prstGeom prst="rect">
            <a:avLst/>
          </a:prstGeom>
          <a:noFill/>
          <a:ln w="9525">
            <a:noFill/>
            <a:miter lim="800000"/>
            <a:headEnd/>
            <a:tailEnd/>
          </a:ln>
        </p:spPr>
        <p:txBody>
          <a:bodyPr rot="0" vert="horz" wrap="square" lIns="91440" tIns="45720" rIns="91440" bIns="45720" anchor="t" anchorCtr="0">
            <a:spAutoFit/>
          </a:bodyPr>
          <a:lstStyle/>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児童ケース</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nvGrpSpPr>
          <p:cNvPr id="24" name="グループ化 23">
            <a:extLst>
              <a:ext uri="{FF2B5EF4-FFF2-40B4-BE49-F238E27FC236}">
                <a16:creationId xmlns:a16="http://schemas.microsoft.com/office/drawing/2014/main" id="{B450E24D-FE3F-5653-8A98-4A2053B3C64E}"/>
              </a:ext>
            </a:extLst>
          </p:cNvPr>
          <p:cNvGrpSpPr/>
          <p:nvPr/>
        </p:nvGrpSpPr>
        <p:grpSpPr>
          <a:xfrm>
            <a:off x="5065973" y="3783567"/>
            <a:ext cx="2866139" cy="1636876"/>
            <a:chOff x="182072" y="3723516"/>
            <a:chExt cx="2454423" cy="1636876"/>
          </a:xfrm>
          <a:solidFill>
            <a:schemeClr val="accent5"/>
          </a:solidFill>
        </p:grpSpPr>
        <p:sp>
          <p:nvSpPr>
            <p:cNvPr id="25" name="吹き出し: 円形 24">
              <a:extLst>
                <a:ext uri="{FF2B5EF4-FFF2-40B4-BE49-F238E27FC236}">
                  <a16:creationId xmlns:a16="http://schemas.microsoft.com/office/drawing/2014/main" id="{675994B9-06D8-B8B8-3E72-67A893A13562}"/>
                </a:ext>
              </a:extLst>
            </p:cNvPr>
            <p:cNvSpPr/>
            <p:nvPr/>
          </p:nvSpPr>
          <p:spPr>
            <a:xfrm>
              <a:off x="182072" y="3723516"/>
              <a:ext cx="2454423" cy="1636876"/>
            </a:xfrm>
            <a:prstGeom prst="wedgeEllipseCallout">
              <a:avLst>
                <a:gd name="adj1" fmla="val -39092"/>
                <a:gd name="adj2" fmla="val 5191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
              <a:extLst>
                <a:ext uri="{FF2B5EF4-FFF2-40B4-BE49-F238E27FC236}">
                  <a16:creationId xmlns:a16="http://schemas.microsoft.com/office/drawing/2014/main" id="{B1F7D4F6-8F35-2BC2-156A-4DA313B115EA}"/>
                </a:ext>
              </a:extLst>
            </p:cNvPr>
            <p:cNvSpPr txBox="1">
              <a:spLocks noChangeArrowheads="1"/>
            </p:cNvSpPr>
            <p:nvPr/>
          </p:nvSpPr>
          <p:spPr bwMode="auto">
            <a:xfrm>
              <a:off x="350737" y="4116727"/>
              <a:ext cx="2261269" cy="923330"/>
            </a:xfrm>
            <a:prstGeom prst="rect">
              <a:avLst/>
            </a:prstGeom>
            <a:noFill/>
            <a:ln w="9525">
              <a:noFill/>
              <a:miter lim="800000"/>
              <a:headEnd/>
              <a:tailEnd/>
            </a:ln>
          </p:spPr>
          <p:txBody>
            <a:bodyPr rot="0" vert="horz" wrap="square" lIns="91440" tIns="45720" rIns="91440" bIns="45720" anchor="t" anchorCtr="0">
              <a:spAutoFit/>
            </a:bodyPr>
            <a:lstStyle/>
            <a:p>
              <a:r>
                <a:rPr lang="ja-JP" altLang="en-US"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委託相談支援事業所が</a:t>
              </a:r>
              <a:endParaRPr lang="en-US" altLang="ja-JP"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r>
                <a:rPr lang="ja-JP" altLang="en-US"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様々なケースの相談経験を高める必要がある</a:t>
              </a:r>
              <a:endParaRPr lang="ja-JP" b="1"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27" name="グループ化 26">
            <a:extLst>
              <a:ext uri="{FF2B5EF4-FFF2-40B4-BE49-F238E27FC236}">
                <a16:creationId xmlns:a16="http://schemas.microsoft.com/office/drawing/2014/main" id="{B0A9D198-89C7-D4DD-7947-B5170CBBC5F1}"/>
              </a:ext>
            </a:extLst>
          </p:cNvPr>
          <p:cNvGrpSpPr/>
          <p:nvPr/>
        </p:nvGrpSpPr>
        <p:grpSpPr>
          <a:xfrm>
            <a:off x="6583223" y="517859"/>
            <a:ext cx="3461504" cy="1548749"/>
            <a:chOff x="108592" y="3405472"/>
            <a:chExt cx="3461504" cy="1548749"/>
          </a:xfrm>
          <a:solidFill>
            <a:schemeClr val="accent5"/>
          </a:solidFill>
        </p:grpSpPr>
        <p:sp>
          <p:nvSpPr>
            <p:cNvPr id="28" name="吹き出し: 円形 27">
              <a:extLst>
                <a:ext uri="{FF2B5EF4-FFF2-40B4-BE49-F238E27FC236}">
                  <a16:creationId xmlns:a16="http://schemas.microsoft.com/office/drawing/2014/main" id="{645870A8-C780-9300-C9EB-C233FBDD51EA}"/>
                </a:ext>
              </a:extLst>
            </p:cNvPr>
            <p:cNvSpPr/>
            <p:nvPr/>
          </p:nvSpPr>
          <p:spPr>
            <a:xfrm>
              <a:off x="108592" y="3405472"/>
              <a:ext cx="3461504" cy="1548749"/>
            </a:xfrm>
            <a:prstGeom prst="wedgeEllipseCallout">
              <a:avLst>
                <a:gd name="adj1" fmla="val -45917"/>
                <a:gd name="adj2" fmla="val 48937"/>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
              <a:extLst>
                <a:ext uri="{FF2B5EF4-FFF2-40B4-BE49-F238E27FC236}">
                  <a16:creationId xmlns:a16="http://schemas.microsoft.com/office/drawing/2014/main" id="{35EDC5A8-21B9-1C9A-AD1E-7EBEC7ADE425}"/>
                </a:ext>
              </a:extLst>
            </p:cNvPr>
            <p:cNvSpPr txBox="1">
              <a:spLocks noChangeArrowheads="1"/>
            </p:cNvSpPr>
            <p:nvPr/>
          </p:nvSpPr>
          <p:spPr bwMode="auto">
            <a:xfrm>
              <a:off x="488323" y="3799890"/>
              <a:ext cx="2811290" cy="923330"/>
            </a:xfrm>
            <a:prstGeom prst="rect">
              <a:avLst/>
            </a:prstGeom>
            <a:noFill/>
            <a:ln w="9525">
              <a:noFill/>
              <a:miter lim="800000"/>
              <a:headEnd/>
              <a:tailEnd/>
            </a:ln>
          </p:spPr>
          <p:txBody>
            <a:bodyPr rot="0" vert="horz" wrap="square" lIns="91440" tIns="45720" rIns="91440" bIns="45720" anchor="t" anchorCtr="0">
              <a:spAutoFit/>
            </a:bodyPr>
            <a:lstStyle/>
            <a:p>
              <a:r>
                <a:rPr lang="ja-JP" altLang="en-US" b="1"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基幹相談支援センターが各委託相談支援事業所へ呼びかける</a:t>
              </a:r>
              <a:endParaRPr lang="ja-JP" b="1"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pic>
        <p:nvPicPr>
          <p:cNvPr id="31" name="図 30">
            <a:extLst>
              <a:ext uri="{FF2B5EF4-FFF2-40B4-BE49-F238E27FC236}">
                <a16:creationId xmlns:a16="http://schemas.microsoft.com/office/drawing/2014/main" id="{9DF779CA-AAF5-97A9-5ED0-96FA23D71BB3}"/>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965981" y="2289363"/>
            <a:ext cx="1973183" cy="2171962"/>
          </a:xfrm>
          <a:prstGeom prst="rect">
            <a:avLst/>
          </a:prstGeom>
          <a:noFill/>
          <a:ln>
            <a:noFill/>
          </a:ln>
        </p:spPr>
      </p:pic>
      <p:grpSp>
        <p:nvGrpSpPr>
          <p:cNvPr id="33" name="グループ化 32">
            <a:extLst>
              <a:ext uri="{FF2B5EF4-FFF2-40B4-BE49-F238E27FC236}">
                <a16:creationId xmlns:a16="http://schemas.microsoft.com/office/drawing/2014/main" id="{F3F1F82C-8708-2BC3-30F2-12E02B4C4559}"/>
              </a:ext>
            </a:extLst>
          </p:cNvPr>
          <p:cNvGrpSpPr/>
          <p:nvPr/>
        </p:nvGrpSpPr>
        <p:grpSpPr>
          <a:xfrm>
            <a:off x="8285873" y="4821089"/>
            <a:ext cx="3499738" cy="1863291"/>
            <a:chOff x="-179359" y="3723516"/>
            <a:chExt cx="2815855" cy="1863291"/>
          </a:xfrm>
          <a:solidFill>
            <a:schemeClr val="accent5"/>
          </a:solidFill>
        </p:grpSpPr>
        <p:sp>
          <p:nvSpPr>
            <p:cNvPr id="34" name="吹き出し: 円形 33">
              <a:extLst>
                <a:ext uri="{FF2B5EF4-FFF2-40B4-BE49-F238E27FC236}">
                  <a16:creationId xmlns:a16="http://schemas.microsoft.com/office/drawing/2014/main" id="{8E13258E-353A-1E90-B2B4-EC4626D4D1F1}"/>
                </a:ext>
              </a:extLst>
            </p:cNvPr>
            <p:cNvSpPr/>
            <p:nvPr/>
          </p:nvSpPr>
          <p:spPr>
            <a:xfrm>
              <a:off x="-179359" y="3723516"/>
              <a:ext cx="2815855" cy="1863291"/>
            </a:xfrm>
            <a:prstGeom prst="wedgeEllipseCallout">
              <a:avLst>
                <a:gd name="adj1" fmla="val 16861"/>
                <a:gd name="adj2" fmla="val -67212"/>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2">
              <a:extLst>
                <a:ext uri="{FF2B5EF4-FFF2-40B4-BE49-F238E27FC236}">
                  <a16:creationId xmlns:a16="http://schemas.microsoft.com/office/drawing/2014/main" id="{37F94F6E-A9B2-E0C4-2796-E1DD18B8CA55}"/>
                </a:ext>
              </a:extLst>
            </p:cNvPr>
            <p:cNvSpPr txBox="1">
              <a:spLocks noChangeArrowheads="1"/>
            </p:cNvSpPr>
            <p:nvPr/>
          </p:nvSpPr>
          <p:spPr bwMode="auto">
            <a:xfrm>
              <a:off x="207840" y="4059524"/>
              <a:ext cx="2337268" cy="1200329"/>
            </a:xfrm>
            <a:prstGeom prst="rect">
              <a:avLst/>
            </a:prstGeom>
            <a:noFill/>
            <a:ln w="9525">
              <a:noFill/>
              <a:miter lim="800000"/>
              <a:headEnd/>
              <a:tailEnd/>
            </a:ln>
          </p:spPr>
          <p:txBody>
            <a:bodyPr rot="0" vert="horz" wrap="square" lIns="91440" tIns="45720" rIns="91440" bIns="45720" anchor="t" anchorCtr="0">
              <a:spAutoFit/>
            </a:bodyPr>
            <a:lstStyle/>
            <a:p>
              <a:r>
                <a:rPr lang="ja-JP" altLang="en-US"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委託相談支援事業所が、</a:t>
              </a:r>
              <a:endParaRPr lang="en-US" altLang="ja-JP"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r>
                <a:rPr lang="ja-JP" altLang="en-US"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相談経験の乏しいケースを共有することで、レベルアップしていく！！</a:t>
              </a:r>
              <a:endParaRPr lang="ja-JP" b="1"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spTree>
    <p:extLst>
      <p:ext uri="{BB962C8B-B14F-4D97-AF65-F5344CB8AC3E}">
        <p14:creationId xmlns:p14="http://schemas.microsoft.com/office/powerpoint/2010/main" val="29214608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右中かっこ 60">
            <a:extLst>
              <a:ext uri="{FF2B5EF4-FFF2-40B4-BE49-F238E27FC236}">
                <a16:creationId xmlns:a16="http://schemas.microsoft.com/office/drawing/2014/main" id="{D999C525-D342-74AF-94AE-DEF4AB867012}"/>
              </a:ext>
            </a:extLst>
          </p:cNvPr>
          <p:cNvSpPr/>
          <p:nvPr/>
        </p:nvSpPr>
        <p:spPr>
          <a:xfrm>
            <a:off x="10018949" y="1718218"/>
            <a:ext cx="613573" cy="4881488"/>
          </a:xfrm>
          <a:prstGeom prst="rightBrace">
            <a:avLst>
              <a:gd name="adj1" fmla="val 46604"/>
              <a:gd name="adj2" fmla="val 48977"/>
            </a:avLst>
          </a:prstGeom>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nvGrpSpPr>
          <p:cNvPr id="25" name="グループ化 24">
            <a:extLst>
              <a:ext uri="{FF2B5EF4-FFF2-40B4-BE49-F238E27FC236}">
                <a16:creationId xmlns:a16="http://schemas.microsoft.com/office/drawing/2014/main" id="{ECD2D185-1262-0BDA-4329-67C12D82A4E4}"/>
              </a:ext>
            </a:extLst>
          </p:cNvPr>
          <p:cNvGrpSpPr/>
          <p:nvPr/>
        </p:nvGrpSpPr>
        <p:grpSpPr>
          <a:xfrm>
            <a:off x="3659900" y="1926239"/>
            <a:ext cx="5664232" cy="4289030"/>
            <a:chOff x="3921035" y="1965996"/>
            <a:chExt cx="5664232" cy="4289030"/>
          </a:xfrm>
          <a:solidFill>
            <a:schemeClr val="accent2">
              <a:lumMod val="50000"/>
            </a:schemeClr>
          </a:solidFill>
        </p:grpSpPr>
        <p:sp>
          <p:nvSpPr>
            <p:cNvPr id="18" name="正方形/長方形 17">
              <a:extLst>
                <a:ext uri="{FF2B5EF4-FFF2-40B4-BE49-F238E27FC236}">
                  <a16:creationId xmlns:a16="http://schemas.microsoft.com/office/drawing/2014/main" id="{E06F6914-C580-0F12-CA0A-3CFCCB6B030F}"/>
                </a:ext>
              </a:extLst>
            </p:cNvPr>
            <p:cNvSpPr/>
            <p:nvPr/>
          </p:nvSpPr>
          <p:spPr>
            <a:xfrm>
              <a:off x="3921035" y="3099062"/>
              <a:ext cx="2378591" cy="465716"/>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1FA013FB-0710-E40B-2C6E-586F429C876A}"/>
                </a:ext>
              </a:extLst>
            </p:cNvPr>
            <p:cNvSpPr/>
            <p:nvPr/>
          </p:nvSpPr>
          <p:spPr>
            <a:xfrm>
              <a:off x="6542115" y="4054438"/>
              <a:ext cx="3043152" cy="225287"/>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4E58545B-D8C0-F3F0-6919-EF7F10A2EE0C}"/>
                </a:ext>
              </a:extLst>
            </p:cNvPr>
            <p:cNvSpPr/>
            <p:nvPr/>
          </p:nvSpPr>
          <p:spPr>
            <a:xfrm>
              <a:off x="6542115" y="5074363"/>
              <a:ext cx="3043152" cy="225287"/>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E934A563-2069-5EF7-0FB2-5AFB7133BA75}"/>
                </a:ext>
              </a:extLst>
            </p:cNvPr>
            <p:cNvSpPr/>
            <p:nvPr/>
          </p:nvSpPr>
          <p:spPr>
            <a:xfrm>
              <a:off x="6542115" y="3099062"/>
              <a:ext cx="3043152" cy="225287"/>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36F69FFC-E818-8F02-9C78-2AA29C9418F3}"/>
                </a:ext>
              </a:extLst>
            </p:cNvPr>
            <p:cNvSpPr/>
            <p:nvPr/>
          </p:nvSpPr>
          <p:spPr>
            <a:xfrm>
              <a:off x="6542115" y="6029739"/>
              <a:ext cx="3043152" cy="225287"/>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40A41B47-8C3D-94AD-9F29-3533054701F6}"/>
                </a:ext>
              </a:extLst>
            </p:cNvPr>
            <p:cNvSpPr/>
            <p:nvPr/>
          </p:nvSpPr>
          <p:spPr>
            <a:xfrm>
              <a:off x="6542115" y="1965996"/>
              <a:ext cx="3043152" cy="225287"/>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0171A65C-D9B7-BFCE-22CF-312A62123198}"/>
                </a:ext>
              </a:extLst>
            </p:cNvPr>
            <p:cNvSpPr/>
            <p:nvPr/>
          </p:nvSpPr>
          <p:spPr>
            <a:xfrm rot="5400000">
              <a:off x="4276354" y="3989266"/>
              <a:ext cx="4289030" cy="24249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スライド番号プレースホルダー 1">
            <a:extLst>
              <a:ext uri="{FF2B5EF4-FFF2-40B4-BE49-F238E27FC236}">
                <a16:creationId xmlns:a16="http://schemas.microsoft.com/office/drawing/2014/main" id="{ED39B423-DEBC-D9A3-18D5-DA873226F1AB}"/>
              </a:ext>
            </a:extLst>
          </p:cNvPr>
          <p:cNvSpPr>
            <a:spLocks noGrp="1"/>
          </p:cNvSpPr>
          <p:nvPr>
            <p:ph type="sldNum" sz="quarter" idx="12"/>
          </p:nvPr>
        </p:nvSpPr>
        <p:spPr/>
        <p:txBody>
          <a:bodyPr/>
          <a:lstStyle/>
          <a:p>
            <a:fld id="{2FB503F5-E423-4C59-A96B-8E2733A2C347}" type="slidenum">
              <a:rPr kumimoji="1" lang="ja-JP" altLang="en-US" smtClean="0"/>
              <a:t>18</a:t>
            </a:fld>
            <a:endParaRPr kumimoji="1" lang="ja-JP" altLang="en-US"/>
          </a:p>
        </p:txBody>
      </p:sp>
      <p:grpSp>
        <p:nvGrpSpPr>
          <p:cNvPr id="5" name="グループ化 4">
            <a:extLst>
              <a:ext uri="{FF2B5EF4-FFF2-40B4-BE49-F238E27FC236}">
                <a16:creationId xmlns:a16="http://schemas.microsoft.com/office/drawing/2014/main" id="{DC473C40-AA2B-79F3-96A4-FF0C22113544}"/>
              </a:ext>
            </a:extLst>
          </p:cNvPr>
          <p:cNvGrpSpPr/>
          <p:nvPr/>
        </p:nvGrpSpPr>
        <p:grpSpPr>
          <a:xfrm>
            <a:off x="86690" y="1848029"/>
            <a:ext cx="2781178" cy="3033422"/>
            <a:chOff x="363558" y="1615131"/>
            <a:chExt cx="2799745" cy="3033422"/>
          </a:xfrm>
        </p:grpSpPr>
        <p:sp>
          <p:nvSpPr>
            <p:cNvPr id="3" name="吹き出し: 右矢印 2">
              <a:extLst>
                <a:ext uri="{FF2B5EF4-FFF2-40B4-BE49-F238E27FC236}">
                  <a16:creationId xmlns:a16="http://schemas.microsoft.com/office/drawing/2014/main" id="{CC2E7725-77D8-2AB8-12D1-8E106104ECDE}"/>
                </a:ext>
              </a:extLst>
            </p:cNvPr>
            <p:cNvSpPr/>
            <p:nvPr/>
          </p:nvSpPr>
          <p:spPr>
            <a:xfrm>
              <a:off x="403087" y="1615131"/>
              <a:ext cx="2760216" cy="3033422"/>
            </a:xfrm>
            <a:prstGeom prst="rightArrowCallout">
              <a:avLst>
                <a:gd name="adj1" fmla="val 24559"/>
                <a:gd name="adj2" fmla="val 21409"/>
                <a:gd name="adj3" fmla="val 18493"/>
                <a:gd name="adj4" fmla="val 70611"/>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 name="テキスト ボックス 2">
              <a:extLst>
                <a:ext uri="{FF2B5EF4-FFF2-40B4-BE49-F238E27FC236}">
                  <a16:creationId xmlns:a16="http://schemas.microsoft.com/office/drawing/2014/main" id="{A5C905DD-D536-3BE9-E086-8C4F2BF3F455}"/>
                </a:ext>
              </a:extLst>
            </p:cNvPr>
            <p:cNvSpPr txBox="1">
              <a:spLocks noChangeArrowheads="1"/>
            </p:cNvSpPr>
            <p:nvPr/>
          </p:nvSpPr>
          <p:spPr bwMode="auto">
            <a:xfrm>
              <a:off x="363558" y="1824250"/>
              <a:ext cx="2288814" cy="2554545"/>
            </a:xfrm>
            <a:prstGeom prst="rect">
              <a:avLst/>
            </a:prstGeom>
            <a:noFill/>
            <a:ln w="9525">
              <a:noFill/>
              <a:miter lim="800000"/>
              <a:headEnd/>
              <a:tailEnd/>
            </a:ln>
          </p:spPr>
          <p:txBody>
            <a:bodyPr rot="0" vert="horz" wrap="square" lIns="91440" tIns="45720" rIns="91440" bIns="45720" anchor="t" anchorCtr="0">
              <a:spAutoFit/>
            </a:bodyPr>
            <a:lstStyle/>
            <a:p>
              <a:pPr algn="just"/>
              <a:r>
                <a:rPr lang="ja-JP" sz="1600" kern="100" dirty="0">
                  <a:effectLst/>
                  <a:latin typeface="游明朝" panose="02020400000000000000" pitchFamily="18" charset="-128"/>
                  <a:ea typeface="メイリオ" panose="020B0604030504040204" pitchFamily="50" charset="-128"/>
                  <a:cs typeface="Times New Roman" panose="02020603050405020304" pitchFamily="18" charset="0"/>
                </a:rPr>
                <a:t>・相談支援事業所</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endParaRPr lang="en-US" altLang="ja-JP" sz="1600" kern="100" dirty="0">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sz="1600" kern="100" dirty="0">
                  <a:effectLst/>
                  <a:latin typeface="游明朝" panose="02020400000000000000" pitchFamily="18" charset="-128"/>
                  <a:ea typeface="メイリオ" panose="020B0604030504040204" pitchFamily="50" charset="-128"/>
                  <a:cs typeface="Times New Roman" panose="02020603050405020304" pitchFamily="18" charset="0"/>
                </a:rPr>
                <a:t>・当事者や家族</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endParaRPr lang="en-US" altLang="ja-JP" sz="1600" kern="100" dirty="0">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sz="1600" kern="100" dirty="0">
                  <a:effectLst/>
                  <a:latin typeface="游明朝" panose="02020400000000000000" pitchFamily="18" charset="-128"/>
                  <a:ea typeface="メイリオ" panose="020B0604030504040204" pitchFamily="50" charset="-128"/>
                  <a:cs typeface="Times New Roman" panose="02020603050405020304" pitchFamily="18" charset="0"/>
                </a:rPr>
                <a:t>・行政</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endParaRPr lang="en-US" altLang="ja-JP" sz="1600" kern="100" dirty="0">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sz="1600" kern="100" dirty="0">
                  <a:effectLst/>
                  <a:latin typeface="游明朝" panose="02020400000000000000" pitchFamily="18" charset="-128"/>
                  <a:ea typeface="メイリオ" panose="020B0604030504040204" pitchFamily="50" charset="-128"/>
                  <a:cs typeface="Times New Roman" panose="02020603050405020304" pitchFamily="18" charset="0"/>
                </a:rPr>
                <a:t>・地域包括</a:t>
              </a:r>
              <a:endParaRPr lang="en-US" altLang="ja-JP" sz="1600" kern="100" dirty="0">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altLang="en-US" sz="1600" kern="100" dirty="0">
                  <a:latin typeface="游明朝" panose="02020400000000000000" pitchFamily="18" charset="-128"/>
                  <a:ea typeface="メイリオ" panose="020B0604030504040204" pitchFamily="50" charset="-128"/>
                  <a:cs typeface="Times New Roman" panose="02020603050405020304" pitchFamily="18" charset="0"/>
                </a:rPr>
                <a:t>　</a:t>
              </a:r>
              <a:r>
                <a:rPr lang="ja-JP" sz="1600" kern="100" dirty="0">
                  <a:effectLst/>
                  <a:latin typeface="游明朝" panose="02020400000000000000" pitchFamily="18" charset="-128"/>
                  <a:ea typeface="メイリオ" panose="020B0604030504040204" pitchFamily="50" charset="-128"/>
                  <a:cs typeface="Times New Roman" panose="02020603050405020304" pitchFamily="18" charset="0"/>
                </a:rPr>
                <a:t>支援センター</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endParaRPr lang="en-US" altLang="ja-JP" sz="1600" kern="100" dirty="0">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sz="1600" kern="100" dirty="0">
                  <a:effectLst/>
                  <a:latin typeface="游明朝" panose="02020400000000000000" pitchFamily="18" charset="-128"/>
                  <a:ea typeface="メイリオ" panose="020B0604030504040204" pitchFamily="50" charset="-128"/>
                  <a:cs typeface="Times New Roman" panose="02020603050405020304" pitchFamily="18" charset="0"/>
                </a:rPr>
                <a:t>・民生委員</a:t>
              </a:r>
              <a:r>
                <a:rPr lang="ja-JP" altLang="en-US" sz="1600" kern="100" dirty="0">
                  <a:effectLst/>
                  <a:latin typeface="游明朝" panose="02020400000000000000" pitchFamily="18" charset="-128"/>
                  <a:ea typeface="メイリオ" panose="020B0604030504040204" pitchFamily="50" charset="-128"/>
                  <a:cs typeface="Times New Roman" panose="02020603050405020304" pitchFamily="18" charset="0"/>
                </a:rPr>
                <a:t>　など</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8" name="グループ化 7">
            <a:extLst>
              <a:ext uri="{FF2B5EF4-FFF2-40B4-BE49-F238E27FC236}">
                <a16:creationId xmlns:a16="http://schemas.microsoft.com/office/drawing/2014/main" id="{E385FE2E-E530-312C-26E0-DFAA21D87F3C}"/>
              </a:ext>
            </a:extLst>
          </p:cNvPr>
          <p:cNvGrpSpPr/>
          <p:nvPr/>
        </p:nvGrpSpPr>
        <p:grpSpPr>
          <a:xfrm>
            <a:off x="2849175" y="1874719"/>
            <a:ext cx="886897" cy="3209638"/>
            <a:chOff x="5876030" y="2737778"/>
            <a:chExt cx="1479732" cy="918382"/>
          </a:xfrm>
        </p:grpSpPr>
        <p:sp>
          <p:nvSpPr>
            <p:cNvPr id="6" name="フレーム 5">
              <a:extLst>
                <a:ext uri="{FF2B5EF4-FFF2-40B4-BE49-F238E27FC236}">
                  <a16:creationId xmlns:a16="http://schemas.microsoft.com/office/drawing/2014/main" id="{29E584A3-15CE-3C29-7870-92832D02A97D}"/>
                </a:ext>
              </a:extLst>
            </p:cNvPr>
            <p:cNvSpPr/>
            <p:nvPr/>
          </p:nvSpPr>
          <p:spPr>
            <a:xfrm>
              <a:off x="5876030" y="2737778"/>
              <a:ext cx="1479732" cy="918382"/>
            </a:xfrm>
            <a:prstGeom prst="frame">
              <a:avLst>
                <a:gd name="adj1" fmla="val 9958"/>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 name="テキスト ボックス 2">
              <a:extLst>
                <a:ext uri="{FF2B5EF4-FFF2-40B4-BE49-F238E27FC236}">
                  <a16:creationId xmlns:a16="http://schemas.microsoft.com/office/drawing/2014/main" id="{EE3B4998-6CD2-FF3F-6A4E-98AFCD9C289D}"/>
                </a:ext>
              </a:extLst>
            </p:cNvPr>
            <p:cNvSpPr txBox="1">
              <a:spLocks noChangeArrowheads="1"/>
            </p:cNvSpPr>
            <p:nvPr/>
          </p:nvSpPr>
          <p:spPr bwMode="auto">
            <a:xfrm>
              <a:off x="6176681" y="2816982"/>
              <a:ext cx="821610" cy="785707"/>
            </a:xfrm>
            <a:prstGeom prst="rect">
              <a:avLst/>
            </a:prstGeom>
            <a:noFill/>
            <a:ln w="9525">
              <a:noFill/>
              <a:miter lim="800000"/>
              <a:headEnd/>
              <a:tailEnd/>
            </a:ln>
          </p:spPr>
          <p:txBody>
            <a:bodyPr rot="0" vert="eaVert" wrap="square" lIns="91440" tIns="45720" rIns="91440" bIns="45720" anchor="t" anchorCtr="0">
              <a:spAutoFit/>
            </a:bodyPr>
            <a:lstStyle/>
            <a:p>
              <a:pPr algn="just"/>
              <a:r>
                <a:rPr lang="ja-JP" sz="2000" b="1" kern="100">
                  <a:effectLst/>
                  <a:latin typeface="游明朝" panose="02020400000000000000" pitchFamily="18" charset="-128"/>
                  <a:ea typeface="メイリオ" panose="020B0604030504040204" pitchFamily="50" charset="-128"/>
                  <a:cs typeface="Times New Roman" panose="02020603050405020304" pitchFamily="18" charset="0"/>
                </a:rPr>
                <a:t>基幹相談支援センター</a:t>
              </a:r>
              <a:endParaRPr lang="ja-JP" sz="2000" b="1" kern="10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17" name="グループ化 16">
            <a:extLst>
              <a:ext uri="{FF2B5EF4-FFF2-40B4-BE49-F238E27FC236}">
                <a16:creationId xmlns:a16="http://schemas.microsoft.com/office/drawing/2014/main" id="{4EC4A175-33A2-E6CB-433B-F7E5C5F27B70}"/>
              </a:ext>
            </a:extLst>
          </p:cNvPr>
          <p:cNvGrpSpPr/>
          <p:nvPr/>
        </p:nvGrpSpPr>
        <p:grpSpPr>
          <a:xfrm>
            <a:off x="4151325" y="2462029"/>
            <a:ext cx="1660622" cy="1714703"/>
            <a:chOff x="4789415" y="2571648"/>
            <a:chExt cx="1660622" cy="1714703"/>
          </a:xfrm>
        </p:grpSpPr>
        <p:sp>
          <p:nvSpPr>
            <p:cNvPr id="15" name="フローチャート: 複数書類 14">
              <a:extLst>
                <a:ext uri="{FF2B5EF4-FFF2-40B4-BE49-F238E27FC236}">
                  <a16:creationId xmlns:a16="http://schemas.microsoft.com/office/drawing/2014/main" id="{B84930F9-8636-B40E-1706-A86A98C2BFFB}"/>
                </a:ext>
              </a:extLst>
            </p:cNvPr>
            <p:cNvSpPr/>
            <p:nvPr/>
          </p:nvSpPr>
          <p:spPr>
            <a:xfrm>
              <a:off x="4789415" y="2571648"/>
              <a:ext cx="1660622" cy="1714703"/>
            </a:xfrm>
            <a:prstGeom prst="flowChartMultidocumen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6" name="テキスト ボックス 2">
              <a:extLst>
                <a:ext uri="{FF2B5EF4-FFF2-40B4-BE49-F238E27FC236}">
                  <a16:creationId xmlns:a16="http://schemas.microsoft.com/office/drawing/2014/main" id="{84BAC024-BC7A-6944-FEB9-F589D6BDE96E}"/>
                </a:ext>
              </a:extLst>
            </p:cNvPr>
            <p:cNvSpPr txBox="1">
              <a:spLocks noChangeArrowheads="1"/>
            </p:cNvSpPr>
            <p:nvPr/>
          </p:nvSpPr>
          <p:spPr bwMode="auto">
            <a:xfrm>
              <a:off x="4826930" y="3044361"/>
              <a:ext cx="1522343" cy="830997"/>
            </a:xfrm>
            <a:prstGeom prst="rect">
              <a:avLst/>
            </a:prstGeom>
            <a:noFill/>
            <a:ln w="9525">
              <a:noFill/>
              <a:miter lim="800000"/>
              <a:headEnd/>
              <a:tailEnd/>
            </a:ln>
          </p:spPr>
          <p:txBody>
            <a:bodyPr rot="0" vert="horz" wrap="square" lIns="91440" tIns="45720" rIns="91440" bIns="45720" anchor="t" anchorCtr="0">
              <a:spAutoFit/>
            </a:bodyPr>
            <a:lstStyle/>
            <a:p>
              <a:pPr algn="just"/>
              <a:r>
                <a:rPr lang="ja-JP" b="1" kern="100">
                  <a:solidFill>
                    <a:srgbClr val="FFFFFF"/>
                  </a:solidFill>
                  <a:effectLst/>
                  <a:latin typeface="游明朝" panose="02020400000000000000" pitchFamily="18" charset="-128"/>
                  <a:ea typeface="メイリオ" panose="020B0604030504040204" pitchFamily="50" charset="-128"/>
                  <a:cs typeface="Times New Roman" panose="02020603050405020304" pitchFamily="18" charset="0"/>
                </a:rPr>
                <a:t>課題整理</a:t>
              </a:r>
              <a:endParaRPr lang="en-US" altLang="ja-JP" b="1" kern="100">
                <a:solidFill>
                  <a:srgbClr val="FFFFFF"/>
                </a:solidFill>
                <a:effectLst/>
                <a:latin typeface="游明朝" panose="02020400000000000000" pitchFamily="18" charset="-128"/>
                <a:ea typeface="メイリオ" panose="020B0604030504040204" pitchFamily="50" charset="-128"/>
                <a:cs typeface="Times New Roman" panose="02020603050405020304" pitchFamily="18" charset="0"/>
              </a:endParaRPr>
            </a:p>
            <a:p>
              <a:pPr algn="just"/>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b="1" kern="100">
                  <a:solidFill>
                    <a:srgbClr val="FFFFFF"/>
                  </a:solidFill>
                  <a:effectLst/>
                  <a:latin typeface="游明朝" panose="02020400000000000000" pitchFamily="18" charset="-128"/>
                  <a:ea typeface="メイリオ" panose="020B0604030504040204" pitchFamily="50" charset="-128"/>
                  <a:cs typeface="Times New Roman" panose="02020603050405020304" pitchFamily="18" charset="0"/>
                </a:rPr>
                <a:t>主訴の確認</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62" name="グループ化 61">
            <a:extLst>
              <a:ext uri="{FF2B5EF4-FFF2-40B4-BE49-F238E27FC236}">
                <a16:creationId xmlns:a16="http://schemas.microsoft.com/office/drawing/2014/main" id="{1C774067-7543-0068-5D35-ABD818CAD583}"/>
              </a:ext>
            </a:extLst>
          </p:cNvPr>
          <p:cNvGrpSpPr/>
          <p:nvPr/>
        </p:nvGrpSpPr>
        <p:grpSpPr>
          <a:xfrm>
            <a:off x="10530135" y="2721704"/>
            <a:ext cx="1720838" cy="2698100"/>
            <a:chOff x="10435291" y="2183523"/>
            <a:chExt cx="1913579" cy="2698100"/>
          </a:xfrm>
        </p:grpSpPr>
        <p:sp>
          <p:nvSpPr>
            <p:cNvPr id="59" name="楕円 58">
              <a:extLst>
                <a:ext uri="{FF2B5EF4-FFF2-40B4-BE49-F238E27FC236}">
                  <a16:creationId xmlns:a16="http://schemas.microsoft.com/office/drawing/2014/main" id="{52ED0AFC-117B-DF0D-A49E-0370A830B742}"/>
                </a:ext>
              </a:extLst>
            </p:cNvPr>
            <p:cNvSpPr/>
            <p:nvPr/>
          </p:nvSpPr>
          <p:spPr>
            <a:xfrm>
              <a:off x="10464548" y="2183523"/>
              <a:ext cx="1632406" cy="269810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grpSp>
          <p:nvGrpSpPr>
            <p:cNvPr id="26" name="グループ化 25">
              <a:extLst>
                <a:ext uri="{FF2B5EF4-FFF2-40B4-BE49-F238E27FC236}">
                  <a16:creationId xmlns:a16="http://schemas.microsoft.com/office/drawing/2014/main" id="{55A644A6-01DA-152C-F289-A824D5057829}"/>
                </a:ext>
              </a:extLst>
            </p:cNvPr>
            <p:cNvGrpSpPr/>
            <p:nvPr/>
          </p:nvGrpSpPr>
          <p:grpSpPr>
            <a:xfrm>
              <a:off x="10435291" y="2669673"/>
              <a:ext cx="1913579" cy="2033925"/>
              <a:chOff x="173507" y="-85216"/>
              <a:chExt cx="1913579" cy="2033925"/>
            </a:xfrm>
          </p:grpSpPr>
          <p:sp>
            <p:nvSpPr>
              <p:cNvPr id="28" name="テキスト ボックス 2">
                <a:extLst>
                  <a:ext uri="{FF2B5EF4-FFF2-40B4-BE49-F238E27FC236}">
                    <a16:creationId xmlns:a16="http://schemas.microsoft.com/office/drawing/2014/main" id="{0C10FF93-C72B-2093-3E5C-400A249D0B08}"/>
                  </a:ext>
                </a:extLst>
              </p:cNvPr>
              <p:cNvSpPr txBox="1">
                <a:spLocks noChangeArrowheads="1"/>
              </p:cNvSpPr>
              <p:nvPr/>
            </p:nvSpPr>
            <p:spPr bwMode="auto">
              <a:xfrm>
                <a:off x="173507" y="-85216"/>
                <a:ext cx="1913579" cy="802798"/>
              </a:xfrm>
              <a:prstGeom prst="rect">
                <a:avLst/>
              </a:prstGeom>
              <a:noFill/>
              <a:ln w="9525">
                <a:noFill/>
                <a:miter lim="800000"/>
                <a:headEnd/>
                <a:tailEnd/>
              </a:ln>
            </p:spPr>
            <p:txBody>
              <a:bodyPr rot="0" vert="horz" wrap="square" lIns="91440" tIns="45720" rIns="91440" bIns="45720" anchor="t" anchorCtr="0">
                <a:noAutofit/>
              </a:bodyPr>
              <a:lstStyle/>
              <a:p>
                <a:pPr algn="just"/>
                <a:r>
                  <a:rPr lang="ja-JP" altLang="en-US" sz="1400" b="1"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　</a:t>
                </a:r>
                <a:r>
                  <a:rPr lang="ja-JP" sz="1400" b="1"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つないだ</a:t>
                </a:r>
                <a:r>
                  <a:rPr lang="ja-JP" sz="1400" b="1" kern="100" dirty="0" smtClean="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後</a:t>
                </a:r>
                <a:endParaRPr lang="en-US" altLang="ja-JP" sz="1400" b="1" kern="100" dirty="0" smtClean="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altLang="en-US" sz="1400" b="1" kern="100" dirty="0" smtClean="0">
                    <a:solidFill>
                      <a:schemeClr val="bg1"/>
                    </a:solidFill>
                    <a:latin typeface="游明朝" panose="02020400000000000000" pitchFamily="18" charset="-128"/>
                    <a:ea typeface="メイリオ" panose="020B0604030504040204" pitchFamily="50" charset="-128"/>
                    <a:cs typeface="Times New Roman" panose="02020603050405020304" pitchFamily="18" charset="0"/>
                  </a:rPr>
                  <a:t>　　　</a:t>
                </a:r>
                <a:r>
                  <a:rPr lang="ja-JP" sz="1400" b="1" kern="100" dirty="0" err="1" smtClean="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も</a:t>
                </a:r>
                <a:endParaRPr lang="en-US" altLang="ja-JP" sz="1100" b="1" kern="100" dirty="0" smtClean="0">
                  <a:solidFill>
                    <a:schemeClr val="bg1"/>
                  </a:solidFill>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100" b="1"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rPr>
                  <a:t>　　</a:t>
                </a:r>
                <a:r>
                  <a:rPr lang="ja-JP" sz="1400" b="1"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後方支援！！</a:t>
                </a:r>
                <a:endParaRPr lang="ja-JP" sz="1100" b="1"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29" name="図 28">
                <a:extLst>
                  <a:ext uri="{FF2B5EF4-FFF2-40B4-BE49-F238E27FC236}">
                    <a16:creationId xmlns:a16="http://schemas.microsoft.com/office/drawing/2014/main" id="{EE1A6BFA-088B-B51E-A797-AB16EF1D89C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7361" y="717582"/>
                <a:ext cx="1565018" cy="1231127"/>
              </a:xfrm>
              <a:prstGeom prst="rect">
                <a:avLst/>
              </a:prstGeom>
              <a:noFill/>
              <a:ln>
                <a:noFill/>
              </a:ln>
            </p:spPr>
          </p:pic>
        </p:grpSp>
      </p:grpSp>
      <p:sp>
        <p:nvSpPr>
          <p:cNvPr id="30" name="テキスト ボックス 2">
            <a:extLst>
              <a:ext uri="{FF2B5EF4-FFF2-40B4-BE49-F238E27FC236}">
                <a16:creationId xmlns:a16="http://schemas.microsoft.com/office/drawing/2014/main" id="{601AB1FE-A2F3-B946-D688-E178DB26263F}"/>
              </a:ext>
            </a:extLst>
          </p:cNvPr>
          <p:cNvSpPr txBox="1">
            <a:spLocks noChangeArrowheads="1"/>
          </p:cNvSpPr>
          <p:nvPr/>
        </p:nvSpPr>
        <p:spPr bwMode="auto">
          <a:xfrm>
            <a:off x="6463317" y="1074887"/>
            <a:ext cx="1660622" cy="523220"/>
          </a:xfrm>
          <a:prstGeom prst="rect">
            <a:avLst/>
          </a:prstGeom>
          <a:noFill/>
          <a:ln w="9525">
            <a:noFill/>
            <a:miter lim="800000"/>
            <a:headEnd/>
            <a:tailEnd/>
          </a:ln>
        </p:spPr>
        <p:txBody>
          <a:bodyPr rot="0" vert="horz" wrap="square" lIns="91440" tIns="45720" rIns="91440" bIns="45720" anchor="t" anchorCtr="0">
            <a:spAutoFit/>
          </a:bodyPr>
          <a:lstStyle/>
          <a:p>
            <a:pPr algn="just"/>
            <a:r>
              <a:rPr lang="ja-JP" sz="1400" b="1" kern="100">
                <a:effectLst/>
                <a:latin typeface="游明朝" panose="02020400000000000000" pitchFamily="18" charset="-128"/>
                <a:ea typeface="メイリオ" panose="020B0604030504040204" pitchFamily="50" charset="-128"/>
                <a:cs typeface="Times New Roman" panose="02020603050405020304" pitchFamily="18" charset="0"/>
              </a:rPr>
              <a:t>必要となる</a:t>
            </a:r>
            <a:endParaRPr lang="en-US" altLang="ja-JP" sz="1400" b="1" kern="100">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altLang="en-US" sz="1400" b="1" kern="100">
                <a:latin typeface="游明朝" panose="02020400000000000000" pitchFamily="18" charset="-128"/>
                <a:ea typeface="メイリオ" panose="020B0604030504040204" pitchFamily="50" charset="-128"/>
                <a:cs typeface="Times New Roman" panose="02020603050405020304" pitchFamily="18" charset="0"/>
              </a:rPr>
              <a:t>　　</a:t>
            </a:r>
            <a:r>
              <a:rPr lang="ja-JP" sz="1400" b="1" kern="100">
                <a:effectLst/>
                <a:latin typeface="游明朝" panose="02020400000000000000" pitchFamily="18" charset="-128"/>
                <a:ea typeface="メイリオ" panose="020B0604030504040204" pitchFamily="50" charset="-128"/>
                <a:cs typeface="Times New Roman" panose="02020603050405020304" pitchFamily="18" charset="0"/>
              </a:rPr>
              <a:t>支援内容</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31" name="テキスト ボックス 2">
            <a:extLst>
              <a:ext uri="{FF2B5EF4-FFF2-40B4-BE49-F238E27FC236}">
                <a16:creationId xmlns:a16="http://schemas.microsoft.com/office/drawing/2014/main" id="{C4086A29-2988-E037-4E2A-ED7DD0CD0793}"/>
              </a:ext>
            </a:extLst>
          </p:cNvPr>
          <p:cNvSpPr txBox="1">
            <a:spLocks noChangeArrowheads="1"/>
          </p:cNvSpPr>
          <p:nvPr/>
        </p:nvSpPr>
        <p:spPr bwMode="auto">
          <a:xfrm>
            <a:off x="8017796" y="1059289"/>
            <a:ext cx="2026767" cy="523220"/>
          </a:xfrm>
          <a:prstGeom prst="rect">
            <a:avLst/>
          </a:prstGeom>
          <a:noFill/>
          <a:ln w="9525">
            <a:noFill/>
            <a:miter lim="800000"/>
            <a:headEnd/>
            <a:tailEnd/>
          </a:ln>
        </p:spPr>
        <p:txBody>
          <a:bodyPr rot="0" vert="horz" wrap="square" lIns="91440" tIns="45720" rIns="91440" bIns="45720" anchor="t" anchorCtr="0">
            <a:spAutoFit/>
          </a:bodyPr>
          <a:lstStyle/>
          <a:p>
            <a:pPr algn="just"/>
            <a:r>
              <a:rPr lang="ja-JP" sz="1400" b="1" kern="100">
                <a:effectLst/>
                <a:latin typeface="游明朝" panose="02020400000000000000" pitchFamily="18" charset="-128"/>
                <a:ea typeface="メイリオ" panose="020B0604030504040204" pitchFamily="50" charset="-128"/>
                <a:cs typeface="Times New Roman" panose="02020603050405020304" pitchFamily="18" charset="0"/>
              </a:rPr>
              <a:t>支援</a:t>
            </a:r>
            <a:r>
              <a:rPr lang="ja-JP" altLang="en-US" sz="1400" b="1" kern="100">
                <a:effectLst/>
                <a:latin typeface="游明朝" panose="02020400000000000000" pitchFamily="18" charset="-128"/>
                <a:ea typeface="メイリオ" panose="020B0604030504040204" pitchFamily="50" charset="-128"/>
                <a:cs typeface="Times New Roman" panose="02020603050405020304" pitchFamily="18" charset="0"/>
              </a:rPr>
              <a:t>のために</a:t>
            </a:r>
            <a:endParaRPr lang="en-US" altLang="ja-JP" sz="1400" b="1" kern="100">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altLang="en-US" sz="1400" b="1" kern="100">
                <a:effectLst/>
                <a:latin typeface="游明朝" panose="02020400000000000000" pitchFamily="18" charset="-128"/>
                <a:ea typeface="メイリオ" panose="020B0604030504040204" pitchFamily="50" charset="-128"/>
                <a:cs typeface="Times New Roman" panose="02020603050405020304" pitchFamily="18" charset="0"/>
              </a:rPr>
              <a:t>つながる</a:t>
            </a:r>
            <a:r>
              <a:rPr lang="ja-JP" sz="1400" b="1" kern="100">
                <a:effectLst/>
                <a:latin typeface="游明朝" panose="02020400000000000000" pitchFamily="18" charset="-128"/>
                <a:ea typeface="メイリオ" panose="020B0604030504040204" pitchFamily="50" charset="-128"/>
                <a:cs typeface="Times New Roman" panose="02020603050405020304" pitchFamily="18" charset="0"/>
              </a:rPr>
              <a:t>機関・支援者</a:t>
            </a:r>
            <a:endParaRPr lang="ja-JP" sz="1400" b="1" kern="100">
              <a:effectLst/>
              <a:latin typeface="游明朝" panose="02020400000000000000" pitchFamily="18" charset="-128"/>
              <a:ea typeface="游明朝" panose="02020400000000000000" pitchFamily="18" charset="-128"/>
              <a:cs typeface="Times New Roman" panose="02020603050405020304" pitchFamily="18" charset="0"/>
            </a:endParaRPr>
          </a:p>
        </p:txBody>
      </p:sp>
      <p:grpSp>
        <p:nvGrpSpPr>
          <p:cNvPr id="32" name="グループ化 31">
            <a:extLst>
              <a:ext uri="{FF2B5EF4-FFF2-40B4-BE49-F238E27FC236}">
                <a16:creationId xmlns:a16="http://schemas.microsoft.com/office/drawing/2014/main" id="{66F07499-D48B-326C-414B-660DC47B3191}"/>
              </a:ext>
            </a:extLst>
          </p:cNvPr>
          <p:cNvGrpSpPr/>
          <p:nvPr/>
        </p:nvGrpSpPr>
        <p:grpSpPr>
          <a:xfrm>
            <a:off x="6382501" y="2877298"/>
            <a:ext cx="1389077" cy="584376"/>
            <a:chOff x="-14189" y="289113"/>
            <a:chExt cx="1389077" cy="555970"/>
          </a:xfrm>
          <a:solidFill>
            <a:schemeClr val="accent1"/>
          </a:solidFill>
        </p:grpSpPr>
        <p:sp>
          <p:nvSpPr>
            <p:cNvPr id="33" name="四角形: 角を丸くする 32">
              <a:extLst>
                <a:ext uri="{FF2B5EF4-FFF2-40B4-BE49-F238E27FC236}">
                  <a16:creationId xmlns:a16="http://schemas.microsoft.com/office/drawing/2014/main" id="{880EEB46-B7F3-F508-4531-DC076509CE64}"/>
                </a:ext>
              </a:extLst>
            </p:cNvPr>
            <p:cNvSpPr/>
            <p:nvPr/>
          </p:nvSpPr>
          <p:spPr>
            <a:xfrm>
              <a:off x="-14189" y="289113"/>
              <a:ext cx="1389077" cy="555970"/>
            </a:xfrm>
            <a:prstGeom prst="roundRect">
              <a:avLst/>
            </a:prstGeom>
            <a:grp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4" name="テキスト ボックス 2">
              <a:extLst>
                <a:ext uri="{FF2B5EF4-FFF2-40B4-BE49-F238E27FC236}">
                  <a16:creationId xmlns:a16="http://schemas.microsoft.com/office/drawing/2014/main" id="{76D24BE7-E745-A0C4-5261-672B5ED072C0}"/>
                </a:ext>
              </a:extLst>
            </p:cNvPr>
            <p:cNvSpPr txBox="1">
              <a:spLocks noChangeArrowheads="1"/>
            </p:cNvSpPr>
            <p:nvPr/>
          </p:nvSpPr>
          <p:spPr bwMode="auto">
            <a:xfrm>
              <a:off x="65950" y="362957"/>
              <a:ext cx="1157921" cy="439225"/>
            </a:xfrm>
            <a:prstGeom prst="rect">
              <a:avLst/>
            </a:prstGeom>
            <a:grpFill/>
            <a:ln w="9525">
              <a:noFill/>
              <a:miter lim="800000"/>
              <a:headEnd/>
              <a:tailEnd/>
            </a:ln>
          </p:spPr>
          <p:txBody>
            <a:bodyPr rot="0" vert="horz" wrap="square" lIns="91440" tIns="45720" rIns="91440" bIns="45720" anchor="t" anchorCtr="0">
              <a:spAutoFit/>
            </a:bodyPr>
            <a:lstStyle/>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セルフプラン</a:t>
              </a:r>
              <a:endParaRPr lang="en-US" alt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作成補助</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35" name="グループ化 34">
            <a:extLst>
              <a:ext uri="{FF2B5EF4-FFF2-40B4-BE49-F238E27FC236}">
                <a16:creationId xmlns:a16="http://schemas.microsoft.com/office/drawing/2014/main" id="{37CAE743-0DB3-6471-6E66-7438A66BCAE9}"/>
              </a:ext>
            </a:extLst>
          </p:cNvPr>
          <p:cNvGrpSpPr/>
          <p:nvPr/>
        </p:nvGrpSpPr>
        <p:grpSpPr>
          <a:xfrm>
            <a:off x="6362259" y="1760514"/>
            <a:ext cx="1227074" cy="567682"/>
            <a:chOff x="0" y="95249"/>
            <a:chExt cx="1781163" cy="567682"/>
          </a:xfrm>
          <a:solidFill>
            <a:schemeClr val="accent1"/>
          </a:solidFill>
        </p:grpSpPr>
        <p:sp>
          <p:nvSpPr>
            <p:cNvPr id="36" name="四角形: 角を丸くする 35">
              <a:extLst>
                <a:ext uri="{FF2B5EF4-FFF2-40B4-BE49-F238E27FC236}">
                  <a16:creationId xmlns:a16="http://schemas.microsoft.com/office/drawing/2014/main" id="{20B41B00-6549-1F56-5FCB-3DD3BB93D523}"/>
                </a:ext>
              </a:extLst>
            </p:cNvPr>
            <p:cNvSpPr/>
            <p:nvPr/>
          </p:nvSpPr>
          <p:spPr>
            <a:xfrm>
              <a:off x="0" y="95249"/>
              <a:ext cx="1765300" cy="567682"/>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7" name="テキスト ボックス 2">
              <a:extLst>
                <a:ext uri="{FF2B5EF4-FFF2-40B4-BE49-F238E27FC236}">
                  <a16:creationId xmlns:a16="http://schemas.microsoft.com/office/drawing/2014/main" id="{5F8F15CE-9742-2835-BC60-C112A3CB3B49}"/>
                </a:ext>
              </a:extLst>
            </p:cNvPr>
            <p:cNvSpPr txBox="1">
              <a:spLocks noChangeArrowheads="1"/>
            </p:cNvSpPr>
            <p:nvPr/>
          </p:nvSpPr>
          <p:spPr bwMode="auto">
            <a:xfrm>
              <a:off x="142863" y="159268"/>
              <a:ext cx="1638300" cy="461665"/>
            </a:xfrm>
            <a:prstGeom prst="rect">
              <a:avLst/>
            </a:prstGeom>
            <a:grpFill/>
            <a:ln w="9525">
              <a:noFill/>
              <a:miter lim="800000"/>
              <a:headEnd/>
              <a:tailEnd/>
            </a:ln>
          </p:spPr>
          <p:txBody>
            <a:bodyPr rot="0" vert="horz" wrap="square" lIns="91440" tIns="45720" rIns="91440" bIns="45720" anchor="t" anchorCtr="0">
              <a:spAutoFit/>
            </a:bodyPr>
            <a:lstStyle/>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個別の</a:t>
              </a:r>
              <a:endParaRPr lang="en-US" alt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生活相談</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38" name="グループ化 37">
            <a:extLst>
              <a:ext uri="{FF2B5EF4-FFF2-40B4-BE49-F238E27FC236}">
                <a16:creationId xmlns:a16="http://schemas.microsoft.com/office/drawing/2014/main" id="{EB4020CB-44CB-DC96-9E5B-60437EA06A9A}"/>
              </a:ext>
            </a:extLst>
          </p:cNvPr>
          <p:cNvGrpSpPr/>
          <p:nvPr/>
        </p:nvGrpSpPr>
        <p:grpSpPr>
          <a:xfrm>
            <a:off x="6382501" y="3749696"/>
            <a:ext cx="1597707" cy="806025"/>
            <a:chOff x="0" y="9525"/>
            <a:chExt cx="1696317" cy="1028700"/>
          </a:xfrm>
          <a:solidFill>
            <a:schemeClr val="accent1"/>
          </a:solidFill>
        </p:grpSpPr>
        <p:sp>
          <p:nvSpPr>
            <p:cNvPr id="39" name="四角形: 角を丸くする 38">
              <a:extLst>
                <a:ext uri="{FF2B5EF4-FFF2-40B4-BE49-F238E27FC236}">
                  <a16:creationId xmlns:a16="http://schemas.microsoft.com/office/drawing/2014/main" id="{A49E9C9B-8C8F-34BE-0ECD-09B7F0436D2A}"/>
                </a:ext>
              </a:extLst>
            </p:cNvPr>
            <p:cNvSpPr/>
            <p:nvPr/>
          </p:nvSpPr>
          <p:spPr>
            <a:xfrm>
              <a:off x="0" y="9525"/>
              <a:ext cx="1635049" cy="1028700"/>
            </a:xfrm>
            <a:prstGeom prst="roundRect">
              <a:avLst/>
            </a:prstGeom>
            <a:grp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0" name="テキスト ボックス 2">
              <a:extLst>
                <a:ext uri="{FF2B5EF4-FFF2-40B4-BE49-F238E27FC236}">
                  <a16:creationId xmlns:a16="http://schemas.microsoft.com/office/drawing/2014/main" id="{BC57F979-23BF-1558-FD07-860AC0D07585}"/>
                </a:ext>
              </a:extLst>
            </p:cNvPr>
            <p:cNvSpPr txBox="1">
              <a:spLocks noChangeArrowheads="1"/>
            </p:cNvSpPr>
            <p:nvPr/>
          </p:nvSpPr>
          <p:spPr bwMode="auto">
            <a:xfrm>
              <a:off x="58017" y="258833"/>
              <a:ext cx="1638300" cy="589206"/>
            </a:xfrm>
            <a:prstGeom prst="rect">
              <a:avLst/>
            </a:prstGeom>
            <a:grpFill/>
            <a:ln w="9525">
              <a:noFill/>
              <a:miter lim="800000"/>
              <a:headEnd/>
              <a:tailEnd/>
            </a:ln>
          </p:spPr>
          <p:txBody>
            <a:bodyPr rot="0" vert="horz" wrap="square" lIns="91440" tIns="45720" rIns="91440" bIns="45720" anchor="t" anchorCtr="0">
              <a:spAutoFit/>
            </a:bodyPr>
            <a:lstStyle/>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世帯の抱える</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複合課題への支援</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1" name="グループ化 40">
            <a:extLst>
              <a:ext uri="{FF2B5EF4-FFF2-40B4-BE49-F238E27FC236}">
                <a16:creationId xmlns:a16="http://schemas.microsoft.com/office/drawing/2014/main" id="{9E4BEA17-5770-D09C-6B4E-548D90EA5492}"/>
              </a:ext>
            </a:extLst>
          </p:cNvPr>
          <p:cNvGrpSpPr/>
          <p:nvPr/>
        </p:nvGrpSpPr>
        <p:grpSpPr>
          <a:xfrm>
            <a:off x="6382501" y="4935730"/>
            <a:ext cx="1389077" cy="479478"/>
            <a:chOff x="-1" y="114300"/>
            <a:chExt cx="1972822" cy="768646"/>
          </a:xfrm>
          <a:solidFill>
            <a:srgbClr val="00B050"/>
          </a:solidFill>
        </p:grpSpPr>
        <p:sp>
          <p:nvSpPr>
            <p:cNvPr id="42" name="四角形: 角を丸くする 41">
              <a:extLst>
                <a:ext uri="{FF2B5EF4-FFF2-40B4-BE49-F238E27FC236}">
                  <a16:creationId xmlns:a16="http://schemas.microsoft.com/office/drawing/2014/main" id="{91F1CA63-35B1-BE02-FC96-740A790193BA}"/>
                </a:ext>
              </a:extLst>
            </p:cNvPr>
            <p:cNvSpPr/>
            <p:nvPr/>
          </p:nvSpPr>
          <p:spPr>
            <a:xfrm>
              <a:off x="-1" y="114300"/>
              <a:ext cx="1895475" cy="768646"/>
            </a:xfrm>
            <a:prstGeom prst="roundRect">
              <a:avLst/>
            </a:prstGeom>
            <a:solidFill>
              <a:schemeClr val="accent4"/>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3" name="テキスト ボックス 2">
              <a:extLst>
                <a:ext uri="{FF2B5EF4-FFF2-40B4-BE49-F238E27FC236}">
                  <a16:creationId xmlns:a16="http://schemas.microsoft.com/office/drawing/2014/main" id="{EA921313-A60D-4DEF-CF10-1EBC584F0BE9}"/>
                </a:ext>
              </a:extLst>
            </p:cNvPr>
            <p:cNvSpPr txBox="1">
              <a:spLocks noChangeArrowheads="1"/>
            </p:cNvSpPr>
            <p:nvPr/>
          </p:nvSpPr>
          <p:spPr bwMode="auto">
            <a:xfrm>
              <a:off x="77346" y="276654"/>
              <a:ext cx="1895475" cy="444054"/>
            </a:xfrm>
            <a:prstGeom prst="rect">
              <a:avLst/>
            </a:prstGeom>
            <a:noFill/>
            <a:ln w="9525">
              <a:noFill/>
              <a:miter lim="800000"/>
              <a:headEnd/>
              <a:tailEnd/>
            </a:ln>
          </p:spPr>
          <p:txBody>
            <a:bodyPr rot="0" vert="horz" wrap="square" lIns="91440" tIns="45720" rIns="91440" bIns="45720" anchor="t" anchorCtr="0">
              <a:spAutoFit/>
            </a:bodyPr>
            <a:lstStyle/>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計画相談</a:t>
              </a:r>
              <a:r>
                <a:rPr lang="ja-JP" altLang="en-US"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支援</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4" name="グループ化 43">
            <a:extLst>
              <a:ext uri="{FF2B5EF4-FFF2-40B4-BE49-F238E27FC236}">
                <a16:creationId xmlns:a16="http://schemas.microsoft.com/office/drawing/2014/main" id="{49622CB9-55F1-8E76-FB5D-D94AE3F1CEE0}"/>
              </a:ext>
            </a:extLst>
          </p:cNvPr>
          <p:cNvGrpSpPr/>
          <p:nvPr/>
        </p:nvGrpSpPr>
        <p:grpSpPr>
          <a:xfrm>
            <a:off x="6356099" y="5743257"/>
            <a:ext cx="2157649" cy="856449"/>
            <a:chOff x="0" y="9525"/>
            <a:chExt cx="2157649" cy="1028700"/>
          </a:xfrm>
          <a:solidFill>
            <a:srgbClr val="FFC000"/>
          </a:solidFill>
        </p:grpSpPr>
        <p:sp>
          <p:nvSpPr>
            <p:cNvPr id="45" name="四角形: 角を丸くする 44">
              <a:extLst>
                <a:ext uri="{FF2B5EF4-FFF2-40B4-BE49-F238E27FC236}">
                  <a16:creationId xmlns:a16="http://schemas.microsoft.com/office/drawing/2014/main" id="{B2A7D806-6716-E8C1-FE02-8A62B83C437E}"/>
                </a:ext>
              </a:extLst>
            </p:cNvPr>
            <p:cNvSpPr/>
            <p:nvPr/>
          </p:nvSpPr>
          <p:spPr>
            <a:xfrm>
              <a:off x="0" y="9525"/>
              <a:ext cx="2025650" cy="1028700"/>
            </a:xfrm>
            <a:prstGeom prst="roundRect">
              <a:avLst/>
            </a:prstGeom>
            <a:ln/>
          </p:spPr>
          <p:style>
            <a:lnRef idx="3">
              <a:schemeClr val="lt1"/>
            </a:lnRef>
            <a:fillRef idx="1">
              <a:schemeClr val="accent6"/>
            </a:fillRef>
            <a:effectRef idx="1">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6" name="テキスト ボックス 2">
              <a:extLst>
                <a:ext uri="{FF2B5EF4-FFF2-40B4-BE49-F238E27FC236}">
                  <a16:creationId xmlns:a16="http://schemas.microsoft.com/office/drawing/2014/main" id="{BC08BD6F-48AB-379A-C5AE-E10CC21B11C7}"/>
                </a:ext>
              </a:extLst>
            </p:cNvPr>
            <p:cNvSpPr txBox="1">
              <a:spLocks noChangeArrowheads="1"/>
            </p:cNvSpPr>
            <p:nvPr/>
          </p:nvSpPr>
          <p:spPr bwMode="auto">
            <a:xfrm>
              <a:off x="0" y="245137"/>
              <a:ext cx="2157649" cy="554516"/>
            </a:xfrm>
            <a:prstGeom prst="rect">
              <a:avLst/>
            </a:prstGeom>
            <a:noFill/>
            <a:ln w="9525">
              <a:noFill/>
              <a:miter lim="800000"/>
              <a:headEnd/>
              <a:tailEnd/>
            </a:ln>
          </p:spPr>
          <p:txBody>
            <a:bodyPr rot="0" vert="horz" wrap="square" lIns="91440" tIns="45720" rIns="91440" bIns="45720" anchor="t" anchorCtr="0">
              <a:spAutoFit/>
            </a:bodyPr>
            <a:lstStyle/>
            <a:p>
              <a:r>
                <a:rPr 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ライフステージ</a:t>
              </a:r>
              <a:r>
                <a:rPr lang="ja-JP" altLang="en-US" sz="1200" kern="100" dirty="0">
                  <a:solidFill>
                    <a:schemeClr val="bg1"/>
                  </a:solidFill>
                  <a:latin typeface="游明朝" panose="02020400000000000000" pitchFamily="18" charset="-128"/>
                  <a:ea typeface="メイリオ" panose="020B0604030504040204" pitchFamily="50" charset="-128"/>
                  <a:cs typeface="Times New Roman" panose="02020603050405020304" pitchFamily="18" charset="0"/>
                </a:rPr>
                <a:t>や</a:t>
              </a:r>
              <a:r>
                <a:rPr 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医療分野</a:t>
              </a:r>
              <a:endParaRPr lang="en-US" alt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r>
                <a:rPr 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に関わる支援</a:t>
              </a:r>
              <a:endParaRPr lang="ja-JP" sz="1200"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7" name="グループ化 46">
            <a:extLst>
              <a:ext uri="{FF2B5EF4-FFF2-40B4-BE49-F238E27FC236}">
                <a16:creationId xmlns:a16="http://schemas.microsoft.com/office/drawing/2014/main" id="{58C6C0A8-E76E-DDBC-2C70-DC948A570B6D}"/>
              </a:ext>
            </a:extLst>
          </p:cNvPr>
          <p:cNvGrpSpPr/>
          <p:nvPr/>
        </p:nvGrpSpPr>
        <p:grpSpPr>
          <a:xfrm>
            <a:off x="8282093" y="1718218"/>
            <a:ext cx="1415367" cy="1680258"/>
            <a:chOff x="0" y="66673"/>
            <a:chExt cx="1415367" cy="860318"/>
          </a:xfrm>
          <a:solidFill>
            <a:schemeClr val="accent1"/>
          </a:solidFill>
        </p:grpSpPr>
        <p:sp>
          <p:nvSpPr>
            <p:cNvPr id="48" name="四角形: 角を丸くする 47">
              <a:extLst>
                <a:ext uri="{FF2B5EF4-FFF2-40B4-BE49-F238E27FC236}">
                  <a16:creationId xmlns:a16="http://schemas.microsoft.com/office/drawing/2014/main" id="{D70CBE7B-3F11-0EF9-AF4C-3671C255E90B}"/>
                </a:ext>
              </a:extLst>
            </p:cNvPr>
            <p:cNvSpPr/>
            <p:nvPr/>
          </p:nvSpPr>
          <p:spPr>
            <a:xfrm>
              <a:off x="0" y="66673"/>
              <a:ext cx="1415367" cy="860318"/>
            </a:xfrm>
            <a:prstGeom prst="roundRect">
              <a:avLst/>
            </a:prstGeom>
            <a:grp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9" name="テキスト ボックス 2">
              <a:extLst>
                <a:ext uri="{FF2B5EF4-FFF2-40B4-BE49-F238E27FC236}">
                  <a16:creationId xmlns:a16="http://schemas.microsoft.com/office/drawing/2014/main" id="{01CD0500-4FF6-ABB1-B937-F5E3F1BADADB}"/>
                </a:ext>
              </a:extLst>
            </p:cNvPr>
            <p:cNvSpPr txBox="1">
              <a:spLocks noChangeArrowheads="1"/>
            </p:cNvSpPr>
            <p:nvPr/>
          </p:nvSpPr>
          <p:spPr bwMode="auto">
            <a:xfrm>
              <a:off x="99887" y="362883"/>
              <a:ext cx="1298401" cy="267897"/>
            </a:xfrm>
            <a:prstGeom prst="rect">
              <a:avLst/>
            </a:prstGeom>
            <a:grpFill/>
            <a:ln w="9525">
              <a:noFill/>
              <a:miter lim="800000"/>
              <a:headEnd/>
              <a:tailEnd/>
            </a:ln>
          </p:spPr>
          <p:txBody>
            <a:bodyPr rot="0" vert="horz" wrap="square" lIns="91440" tIns="45720" rIns="91440" bIns="45720" anchor="t" anchorCtr="0">
              <a:spAutoFit/>
            </a:bodyPr>
            <a:lstStyle/>
            <a:p>
              <a:r>
                <a:rPr lang="ja-JP" sz="14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委託相談</a:t>
              </a:r>
              <a:endParaRPr lang="en-US" altLang="ja-JP" sz="14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r>
                <a:rPr lang="ja-JP" sz="14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支援事業所</a:t>
              </a:r>
              <a:endParaRPr lang="ja-JP" sz="14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50" name="グループ化 49">
            <a:extLst>
              <a:ext uri="{FF2B5EF4-FFF2-40B4-BE49-F238E27FC236}">
                <a16:creationId xmlns:a16="http://schemas.microsoft.com/office/drawing/2014/main" id="{03DB3467-B4DD-285C-B655-80BBA964EF2B}"/>
              </a:ext>
            </a:extLst>
          </p:cNvPr>
          <p:cNvGrpSpPr/>
          <p:nvPr/>
        </p:nvGrpSpPr>
        <p:grpSpPr>
          <a:xfrm>
            <a:off x="8226515" y="3664130"/>
            <a:ext cx="1935427" cy="973157"/>
            <a:chOff x="0" y="91016"/>
            <a:chExt cx="1935427" cy="973157"/>
          </a:xfrm>
        </p:grpSpPr>
        <p:sp>
          <p:nvSpPr>
            <p:cNvPr id="51" name="四角形: 角を丸くする 50">
              <a:extLst>
                <a:ext uri="{FF2B5EF4-FFF2-40B4-BE49-F238E27FC236}">
                  <a16:creationId xmlns:a16="http://schemas.microsoft.com/office/drawing/2014/main" id="{CC0C5DEF-FC5C-3087-0BEE-C9EBFCC4DAE1}"/>
                </a:ext>
              </a:extLst>
            </p:cNvPr>
            <p:cNvSpPr/>
            <p:nvPr/>
          </p:nvSpPr>
          <p:spPr>
            <a:xfrm>
              <a:off x="0" y="91016"/>
              <a:ext cx="1900232" cy="973157"/>
            </a:xfrm>
            <a:prstGeom prst="roundRect">
              <a:avLst/>
            </a:prstGeom>
            <a:solidFill>
              <a:schemeClr val="bg2">
                <a:lumMod val="20000"/>
                <a:lumOff val="80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2" name="テキスト ボックス 2">
              <a:extLst>
                <a:ext uri="{FF2B5EF4-FFF2-40B4-BE49-F238E27FC236}">
                  <a16:creationId xmlns:a16="http://schemas.microsoft.com/office/drawing/2014/main" id="{0D1B54CB-032C-01EC-E2B2-F5C468C31973}"/>
                </a:ext>
              </a:extLst>
            </p:cNvPr>
            <p:cNvSpPr txBox="1">
              <a:spLocks noChangeArrowheads="1"/>
            </p:cNvSpPr>
            <p:nvPr/>
          </p:nvSpPr>
          <p:spPr bwMode="auto">
            <a:xfrm>
              <a:off x="60815" y="252735"/>
              <a:ext cx="1874612" cy="646331"/>
            </a:xfrm>
            <a:prstGeom prst="rect">
              <a:avLst/>
            </a:prstGeom>
            <a:noFill/>
            <a:ln w="9525">
              <a:noFill/>
              <a:miter lim="800000"/>
              <a:headEnd/>
              <a:tailEnd/>
            </a:ln>
          </p:spPr>
          <p:txBody>
            <a:bodyPr rot="0" vert="horz" wrap="square" lIns="91440" tIns="45720" rIns="91440" bIns="45720" anchor="t" anchorCtr="0">
              <a:spAutoFit/>
            </a:bodyPr>
            <a:lstStyle/>
            <a:p>
              <a:pPr algn="just"/>
              <a:r>
                <a:rPr 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保健師や地域包括支援</a:t>
              </a:r>
              <a:endParaRPr lang="en-US" alt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センターなどのより</a:t>
              </a:r>
              <a:endParaRPr lang="en-US" alt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専門的な機関</a:t>
              </a:r>
              <a:endParaRPr lang="ja-JP" sz="1200"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53" name="グループ化 52">
            <a:extLst>
              <a:ext uri="{FF2B5EF4-FFF2-40B4-BE49-F238E27FC236}">
                <a16:creationId xmlns:a16="http://schemas.microsoft.com/office/drawing/2014/main" id="{5EBDC948-80EA-0C1E-8BEB-C8469DAD6788}"/>
              </a:ext>
            </a:extLst>
          </p:cNvPr>
          <p:cNvGrpSpPr/>
          <p:nvPr/>
        </p:nvGrpSpPr>
        <p:grpSpPr>
          <a:xfrm>
            <a:off x="8250865" y="4829383"/>
            <a:ext cx="2169780" cy="674878"/>
            <a:chOff x="0" y="66675"/>
            <a:chExt cx="2169780" cy="674878"/>
          </a:xfrm>
        </p:grpSpPr>
        <p:sp>
          <p:nvSpPr>
            <p:cNvPr id="54" name="四角形: 角を丸くする 53">
              <a:extLst>
                <a:ext uri="{FF2B5EF4-FFF2-40B4-BE49-F238E27FC236}">
                  <a16:creationId xmlns:a16="http://schemas.microsoft.com/office/drawing/2014/main" id="{FE8056FC-348F-0D54-5BC0-4221A31A7A1B}"/>
                </a:ext>
              </a:extLst>
            </p:cNvPr>
            <p:cNvSpPr/>
            <p:nvPr/>
          </p:nvSpPr>
          <p:spPr>
            <a:xfrm>
              <a:off x="0" y="66675"/>
              <a:ext cx="2025650" cy="674878"/>
            </a:xfrm>
            <a:prstGeom prst="roundRect">
              <a:avLst/>
            </a:prstGeom>
            <a:solidFill>
              <a:schemeClr val="accent4"/>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5" name="テキスト ボックス 2">
              <a:extLst>
                <a:ext uri="{FF2B5EF4-FFF2-40B4-BE49-F238E27FC236}">
                  <a16:creationId xmlns:a16="http://schemas.microsoft.com/office/drawing/2014/main" id="{C8DE0ABB-2422-779B-C5EF-723CD7992B91}"/>
                </a:ext>
              </a:extLst>
            </p:cNvPr>
            <p:cNvSpPr txBox="1">
              <a:spLocks noChangeArrowheads="1"/>
            </p:cNvSpPr>
            <p:nvPr/>
          </p:nvSpPr>
          <p:spPr bwMode="auto">
            <a:xfrm>
              <a:off x="27633" y="184211"/>
              <a:ext cx="2142147" cy="461665"/>
            </a:xfrm>
            <a:prstGeom prst="rect">
              <a:avLst/>
            </a:prstGeom>
            <a:noFill/>
            <a:ln w="9525">
              <a:noFill/>
              <a:miter lim="800000"/>
              <a:headEnd/>
              <a:tailEnd/>
            </a:ln>
          </p:spPr>
          <p:txBody>
            <a:bodyPr rot="0" vert="horz" wrap="square" lIns="91440" tIns="45720" rIns="91440" bIns="45720" anchor="t" anchorCtr="0">
              <a:spAutoFit/>
            </a:bodyPr>
            <a:lstStyle/>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指定特定相談支援事業所</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a:p>
              <a:r>
                <a:rPr lang="ja-JP" sz="1200"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指定障害児相談支援事業所</a:t>
              </a:r>
              <a:endParaRPr lang="ja-JP" sz="120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56" name="グループ化 55">
            <a:extLst>
              <a:ext uri="{FF2B5EF4-FFF2-40B4-BE49-F238E27FC236}">
                <a16:creationId xmlns:a16="http://schemas.microsoft.com/office/drawing/2014/main" id="{24BC8A75-6DEC-A80B-D59E-89DD8196306A}"/>
              </a:ext>
            </a:extLst>
          </p:cNvPr>
          <p:cNvGrpSpPr/>
          <p:nvPr/>
        </p:nvGrpSpPr>
        <p:grpSpPr>
          <a:xfrm>
            <a:off x="8518284" y="5716215"/>
            <a:ext cx="1674006" cy="830918"/>
            <a:chOff x="1" y="0"/>
            <a:chExt cx="1674006" cy="830918"/>
          </a:xfrm>
        </p:grpSpPr>
        <p:sp>
          <p:nvSpPr>
            <p:cNvPr id="57" name="四角形: 角を丸くする 56">
              <a:extLst>
                <a:ext uri="{FF2B5EF4-FFF2-40B4-BE49-F238E27FC236}">
                  <a16:creationId xmlns:a16="http://schemas.microsoft.com/office/drawing/2014/main" id="{61D97052-C719-EBC6-AA6D-663D3D7622EC}"/>
                </a:ext>
              </a:extLst>
            </p:cNvPr>
            <p:cNvSpPr/>
            <p:nvPr/>
          </p:nvSpPr>
          <p:spPr>
            <a:xfrm>
              <a:off x="1" y="0"/>
              <a:ext cx="1674006" cy="830918"/>
            </a:xfrm>
            <a:prstGeom prst="roundRect">
              <a:avLst/>
            </a:prstGeom>
            <a:ln/>
          </p:spPr>
          <p:style>
            <a:lnRef idx="3">
              <a:schemeClr val="lt1"/>
            </a:lnRef>
            <a:fillRef idx="1">
              <a:schemeClr val="accent6"/>
            </a:fillRef>
            <a:effectRef idx="1">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8" name="テキスト ボックス 2">
              <a:extLst>
                <a:ext uri="{FF2B5EF4-FFF2-40B4-BE49-F238E27FC236}">
                  <a16:creationId xmlns:a16="http://schemas.microsoft.com/office/drawing/2014/main" id="{78D005DF-4C66-0914-3678-9AEAD77C1C38}"/>
                </a:ext>
              </a:extLst>
            </p:cNvPr>
            <p:cNvSpPr txBox="1">
              <a:spLocks noChangeArrowheads="1"/>
            </p:cNvSpPr>
            <p:nvPr/>
          </p:nvSpPr>
          <p:spPr bwMode="auto">
            <a:xfrm>
              <a:off x="59742" y="141088"/>
              <a:ext cx="1562910" cy="646331"/>
            </a:xfrm>
            <a:prstGeom prst="rect">
              <a:avLst/>
            </a:prstGeom>
            <a:noFill/>
            <a:ln w="9525">
              <a:noFill/>
              <a:miter lim="800000"/>
              <a:headEnd/>
              <a:tailEnd/>
            </a:ln>
          </p:spPr>
          <p:txBody>
            <a:bodyPr rot="0" vert="horz" wrap="square" lIns="91440" tIns="45720" rIns="91440" bIns="45720" anchor="t" anchorCtr="0">
              <a:spAutoFit/>
            </a:bodyPr>
            <a:lstStyle/>
            <a:p>
              <a:pPr algn="just"/>
              <a:r>
                <a:rPr 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教育委員会や保健所</a:t>
              </a:r>
              <a:endParaRPr lang="en-US" alt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endParaRPr>
            </a:p>
            <a:p>
              <a:pPr algn="just"/>
              <a:r>
                <a:rPr lang="ja-JP" altLang="en-US" sz="1200" kern="100" dirty="0">
                  <a:solidFill>
                    <a:schemeClr val="bg1"/>
                  </a:solidFill>
                  <a:latin typeface="游明朝" panose="02020400000000000000" pitchFamily="18" charset="-128"/>
                  <a:ea typeface="メイリオ" panose="020B0604030504040204" pitchFamily="50" charset="-128"/>
                  <a:cs typeface="Times New Roman" panose="02020603050405020304" pitchFamily="18" charset="0"/>
                </a:rPr>
                <a:t>医療機関などの</a:t>
              </a:r>
              <a:r>
                <a:rPr lang="ja-JP"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専門</a:t>
              </a:r>
              <a:r>
                <a:rPr lang="ja-JP" altLang="en-US" sz="1200" kern="100" dirty="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機関</a:t>
              </a:r>
              <a:endParaRPr lang="ja-JP" sz="1200"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13" name="グループ化 12">
            <a:extLst>
              <a:ext uri="{FF2B5EF4-FFF2-40B4-BE49-F238E27FC236}">
                <a16:creationId xmlns:a16="http://schemas.microsoft.com/office/drawing/2014/main" id="{5C1995C5-9094-68C5-8B54-680B3573ADBA}"/>
              </a:ext>
            </a:extLst>
          </p:cNvPr>
          <p:cNvGrpSpPr/>
          <p:nvPr/>
        </p:nvGrpSpPr>
        <p:grpSpPr>
          <a:xfrm>
            <a:off x="427638" y="113083"/>
            <a:ext cx="5559998" cy="1319787"/>
            <a:chOff x="427638" y="113083"/>
            <a:chExt cx="5559998" cy="1319787"/>
          </a:xfrm>
        </p:grpSpPr>
        <p:sp>
          <p:nvSpPr>
            <p:cNvPr id="10" name="スクロール: 横 9">
              <a:extLst>
                <a:ext uri="{FF2B5EF4-FFF2-40B4-BE49-F238E27FC236}">
                  <a16:creationId xmlns:a16="http://schemas.microsoft.com/office/drawing/2014/main" id="{36027B4D-79DC-365D-A48D-B78C5FD6649A}"/>
                </a:ext>
              </a:extLst>
            </p:cNvPr>
            <p:cNvSpPr/>
            <p:nvPr/>
          </p:nvSpPr>
          <p:spPr>
            <a:xfrm>
              <a:off x="427638" y="113083"/>
              <a:ext cx="5559998" cy="1319787"/>
            </a:xfrm>
            <a:prstGeom prst="horizontalScroll">
              <a:avLst>
                <a:gd name="adj" fmla="val 18836"/>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2">
              <a:extLst>
                <a:ext uri="{FF2B5EF4-FFF2-40B4-BE49-F238E27FC236}">
                  <a16:creationId xmlns:a16="http://schemas.microsoft.com/office/drawing/2014/main" id="{3FCC2A7B-1428-3EF3-65F9-820A1E4471D8}"/>
                </a:ext>
              </a:extLst>
            </p:cNvPr>
            <p:cNvSpPr txBox="1">
              <a:spLocks noChangeArrowheads="1"/>
            </p:cNvSpPr>
            <p:nvPr/>
          </p:nvSpPr>
          <p:spPr bwMode="auto">
            <a:xfrm>
              <a:off x="930471" y="551667"/>
              <a:ext cx="4904873" cy="523220"/>
            </a:xfrm>
            <a:prstGeom prst="rect">
              <a:avLst/>
            </a:prstGeom>
            <a:noFill/>
            <a:ln w="9525">
              <a:noFill/>
              <a:miter lim="800000"/>
              <a:headEnd/>
              <a:tailEnd/>
            </a:ln>
          </p:spPr>
          <p:txBody>
            <a:bodyPr rot="0" vert="horz" wrap="square" lIns="91440" tIns="45720" rIns="91440" bIns="45720" anchor="t" anchorCtr="0">
              <a:spAutoFit/>
            </a:bodyPr>
            <a:lstStyle/>
            <a:p>
              <a:r>
                <a:rPr lang="ja-JP" sz="2800"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基幹相談支援センター</a:t>
              </a:r>
              <a:r>
                <a:rPr lang="ja-JP" altLang="en-US" sz="2800"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の役割</a:t>
              </a:r>
              <a:endParaRPr lang="ja-JP" sz="2800" b="1"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spTree>
    <p:extLst>
      <p:ext uri="{BB962C8B-B14F-4D97-AF65-F5344CB8AC3E}">
        <p14:creationId xmlns:p14="http://schemas.microsoft.com/office/powerpoint/2010/main" val="3613279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D39B423-DEBC-D9A3-18D5-DA873226F1AB}"/>
              </a:ext>
            </a:extLst>
          </p:cNvPr>
          <p:cNvSpPr>
            <a:spLocks noGrp="1"/>
          </p:cNvSpPr>
          <p:nvPr>
            <p:ph type="sldNum" sz="quarter" idx="12"/>
          </p:nvPr>
        </p:nvSpPr>
        <p:spPr/>
        <p:txBody>
          <a:bodyPr/>
          <a:lstStyle/>
          <a:p>
            <a:fld id="{2FB503F5-E423-4C59-A96B-8E2733A2C347}" type="slidenum">
              <a:rPr kumimoji="1" lang="ja-JP" altLang="en-US" smtClean="0"/>
              <a:t>19</a:t>
            </a:fld>
            <a:endParaRPr kumimoji="1" lang="ja-JP" altLang="en-US"/>
          </a:p>
        </p:txBody>
      </p:sp>
      <p:grpSp>
        <p:nvGrpSpPr>
          <p:cNvPr id="3" name="グループ化 2">
            <a:extLst>
              <a:ext uri="{FF2B5EF4-FFF2-40B4-BE49-F238E27FC236}">
                <a16:creationId xmlns:a16="http://schemas.microsoft.com/office/drawing/2014/main" id="{79BB3A1B-ECAA-A5E8-6C57-E9632A698BF4}"/>
              </a:ext>
            </a:extLst>
          </p:cNvPr>
          <p:cNvGrpSpPr/>
          <p:nvPr/>
        </p:nvGrpSpPr>
        <p:grpSpPr>
          <a:xfrm>
            <a:off x="331881" y="727964"/>
            <a:ext cx="5292090" cy="3566552"/>
            <a:chOff x="0" y="0"/>
            <a:chExt cx="3573780" cy="2463800"/>
          </a:xfrm>
        </p:grpSpPr>
        <p:grpSp>
          <p:nvGrpSpPr>
            <p:cNvPr id="5" name="グループ化 4">
              <a:extLst>
                <a:ext uri="{FF2B5EF4-FFF2-40B4-BE49-F238E27FC236}">
                  <a16:creationId xmlns:a16="http://schemas.microsoft.com/office/drawing/2014/main" id="{8AAAC57A-4D40-6FD7-A853-21FBFC22381B}"/>
                </a:ext>
              </a:extLst>
            </p:cNvPr>
            <p:cNvGrpSpPr/>
            <p:nvPr/>
          </p:nvGrpSpPr>
          <p:grpSpPr>
            <a:xfrm>
              <a:off x="0" y="0"/>
              <a:ext cx="3573780" cy="2463800"/>
              <a:chOff x="0" y="0"/>
              <a:chExt cx="3573780" cy="2463800"/>
            </a:xfrm>
          </p:grpSpPr>
          <p:pic>
            <p:nvPicPr>
              <p:cNvPr id="7" name="図 6" descr="図形&#10;&#10;自動的に生成された説明">
                <a:extLst>
                  <a:ext uri="{FF2B5EF4-FFF2-40B4-BE49-F238E27FC236}">
                    <a16:creationId xmlns:a16="http://schemas.microsoft.com/office/drawing/2014/main" id="{33490AD5-1D58-EE8D-A5A6-8C1411453AD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573780" cy="2463800"/>
              </a:xfrm>
              <a:prstGeom prst="rect">
                <a:avLst/>
              </a:prstGeom>
              <a:noFill/>
              <a:ln>
                <a:noFill/>
              </a:ln>
            </p:spPr>
          </p:pic>
          <p:pic>
            <p:nvPicPr>
              <p:cNvPr id="8" name="図 7" descr="息子を心配する母親のイラスト">
                <a:extLst>
                  <a:ext uri="{FF2B5EF4-FFF2-40B4-BE49-F238E27FC236}">
                    <a16:creationId xmlns:a16="http://schemas.microsoft.com/office/drawing/2014/main" id="{AA7E88F5-6CE2-F77C-D5FA-94844B9CF1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4846" y="796454"/>
                <a:ext cx="1689100" cy="1427383"/>
              </a:xfrm>
              <a:prstGeom prst="rect">
                <a:avLst/>
              </a:prstGeom>
              <a:noFill/>
              <a:ln>
                <a:noFill/>
              </a:ln>
            </p:spPr>
          </p:pic>
        </p:grpSp>
        <p:pic>
          <p:nvPicPr>
            <p:cNvPr id="6" name="図 5" descr="認知症のお爺さんのイラスト">
              <a:extLst>
                <a:ext uri="{FF2B5EF4-FFF2-40B4-BE49-F238E27FC236}">
                  <a16:creationId xmlns:a16="http://schemas.microsoft.com/office/drawing/2014/main" id="{E28155B9-36D0-5C48-6F58-EBCEC515F45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940" y="937831"/>
              <a:ext cx="1289050" cy="1274428"/>
            </a:xfrm>
            <a:prstGeom prst="rect">
              <a:avLst/>
            </a:prstGeom>
            <a:noFill/>
            <a:ln>
              <a:noFill/>
            </a:ln>
          </p:spPr>
        </p:pic>
      </p:grpSp>
      <p:grpSp>
        <p:nvGrpSpPr>
          <p:cNvPr id="11" name="グループ化 10">
            <a:extLst>
              <a:ext uri="{FF2B5EF4-FFF2-40B4-BE49-F238E27FC236}">
                <a16:creationId xmlns:a16="http://schemas.microsoft.com/office/drawing/2014/main" id="{EB20C2E7-C496-3C35-33A7-F9899F9CA516}"/>
              </a:ext>
            </a:extLst>
          </p:cNvPr>
          <p:cNvGrpSpPr/>
          <p:nvPr/>
        </p:nvGrpSpPr>
        <p:grpSpPr>
          <a:xfrm>
            <a:off x="8403043" y="1368536"/>
            <a:ext cx="3135602" cy="1959988"/>
            <a:chOff x="0" y="0"/>
            <a:chExt cx="1619250" cy="823774"/>
          </a:xfrm>
          <a:solidFill>
            <a:schemeClr val="tx1"/>
          </a:solidFill>
        </p:grpSpPr>
        <p:sp>
          <p:nvSpPr>
            <p:cNvPr id="12" name="楕円 11">
              <a:extLst>
                <a:ext uri="{FF2B5EF4-FFF2-40B4-BE49-F238E27FC236}">
                  <a16:creationId xmlns:a16="http://schemas.microsoft.com/office/drawing/2014/main" id="{2296CCD0-292D-149E-9D61-A4EDFCE546FB}"/>
                </a:ext>
              </a:extLst>
            </p:cNvPr>
            <p:cNvSpPr/>
            <p:nvPr/>
          </p:nvSpPr>
          <p:spPr>
            <a:xfrm>
              <a:off x="0" y="0"/>
              <a:ext cx="1619250" cy="823774"/>
            </a:xfrm>
            <a:prstGeom prst="ellipse">
              <a:avLst/>
            </a:prstGeom>
            <a:solidFill>
              <a:schemeClr val="accent1">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2">
              <a:extLst>
                <a:ext uri="{FF2B5EF4-FFF2-40B4-BE49-F238E27FC236}">
                  <a16:creationId xmlns:a16="http://schemas.microsoft.com/office/drawing/2014/main" id="{9BF8D0CF-6B83-CE00-A412-6E3905BA2D55}"/>
                </a:ext>
              </a:extLst>
            </p:cNvPr>
            <p:cNvSpPr txBox="1">
              <a:spLocks noChangeArrowheads="1"/>
            </p:cNvSpPr>
            <p:nvPr/>
          </p:nvSpPr>
          <p:spPr bwMode="auto">
            <a:xfrm>
              <a:off x="101742" y="263678"/>
              <a:ext cx="1333500" cy="322475"/>
            </a:xfrm>
            <a:prstGeom prst="rect">
              <a:avLst/>
            </a:prstGeom>
            <a:noFill/>
            <a:ln w="9525">
              <a:noFill/>
              <a:miter lim="800000"/>
              <a:headEnd/>
              <a:tailEnd/>
            </a:ln>
          </p:spPr>
          <p:txBody>
            <a:bodyPr rot="0" vert="horz" wrap="square" lIns="91440" tIns="45720" rIns="91440" bIns="45720" anchor="t" anchorCtr="0">
              <a:spAutoFit/>
            </a:bodyPr>
            <a:lstStyle/>
            <a:p>
              <a:pPr algn="ctr"/>
              <a:r>
                <a:rPr lang="ja-JP" sz="2800" b="1" kern="100">
                  <a:solidFill>
                    <a:schemeClr val="bg1"/>
                  </a:solidFill>
                  <a:effectLst/>
                  <a:latin typeface="+mj-ea"/>
                  <a:ea typeface="+mj-ea"/>
                  <a:cs typeface="Times New Roman" panose="02020603050405020304" pitchFamily="18" charset="0"/>
                </a:rPr>
                <a:t>基幹相談支援</a:t>
              </a:r>
            </a:p>
            <a:p>
              <a:pPr algn="ctr"/>
              <a:r>
                <a:rPr lang="ja-JP" sz="2800" b="1" kern="100">
                  <a:solidFill>
                    <a:schemeClr val="bg1"/>
                  </a:solidFill>
                  <a:effectLst/>
                  <a:latin typeface="+mj-ea"/>
                  <a:ea typeface="+mj-ea"/>
                  <a:cs typeface="Times New Roman" panose="02020603050405020304" pitchFamily="18" charset="0"/>
                </a:rPr>
                <a:t>センター</a:t>
              </a:r>
            </a:p>
          </p:txBody>
        </p:sp>
      </p:grpSp>
      <p:pic>
        <p:nvPicPr>
          <p:cNvPr id="19" name="図 18">
            <a:extLst>
              <a:ext uri="{FF2B5EF4-FFF2-40B4-BE49-F238E27FC236}">
                <a16:creationId xmlns:a16="http://schemas.microsoft.com/office/drawing/2014/main" id="{53C0B0F6-92D4-0FA1-E495-AEA89FAE1137}"/>
              </a:ext>
              <a:ext uri="{C183D7F6-B498-43B3-948B-1728B52AA6E4}">
                <adec:decorative xmlns=""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46574" y="4162118"/>
            <a:ext cx="2209144" cy="2348457"/>
          </a:xfrm>
          <a:prstGeom prst="rect">
            <a:avLst/>
          </a:prstGeom>
          <a:noFill/>
          <a:ln>
            <a:noFill/>
          </a:ln>
        </p:spPr>
      </p:pic>
      <p:grpSp>
        <p:nvGrpSpPr>
          <p:cNvPr id="20" name="グループ化 19">
            <a:extLst>
              <a:ext uri="{FF2B5EF4-FFF2-40B4-BE49-F238E27FC236}">
                <a16:creationId xmlns:a16="http://schemas.microsoft.com/office/drawing/2014/main" id="{AF0EA47B-7EFB-18A2-47B4-1A99E03B651F}"/>
              </a:ext>
            </a:extLst>
          </p:cNvPr>
          <p:cNvGrpSpPr/>
          <p:nvPr/>
        </p:nvGrpSpPr>
        <p:grpSpPr>
          <a:xfrm>
            <a:off x="3069447" y="4467230"/>
            <a:ext cx="3681643" cy="2637220"/>
            <a:chOff x="626985" y="123303"/>
            <a:chExt cx="3310922" cy="1932011"/>
          </a:xfrm>
          <a:solidFill>
            <a:schemeClr val="accent2">
              <a:lumMod val="75000"/>
            </a:schemeClr>
          </a:solidFill>
        </p:grpSpPr>
        <p:sp>
          <p:nvSpPr>
            <p:cNvPr id="21" name="爆発: 14 pt 20">
              <a:extLst>
                <a:ext uri="{FF2B5EF4-FFF2-40B4-BE49-F238E27FC236}">
                  <a16:creationId xmlns:a16="http://schemas.microsoft.com/office/drawing/2014/main" id="{A078BAA5-B0D6-B007-94EF-49C2360AB17F}"/>
                </a:ext>
              </a:extLst>
            </p:cNvPr>
            <p:cNvSpPr/>
            <p:nvPr/>
          </p:nvSpPr>
          <p:spPr>
            <a:xfrm rot="1022169">
              <a:off x="626985" y="123303"/>
              <a:ext cx="3310922" cy="1932011"/>
            </a:xfrm>
            <a:prstGeom prst="irregularSeal2">
              <a:avLst/>
            </a:prstGeom>
            <a:grp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2" name="テキスト ボックス 2">
              <a:extLst>
                <a:ext uri="{FF2B5EF4-FFF2-40B4-BE49-F238E27FC236}">
                  <a16:creationId xmlns:a16="http://schemas.microsoft.com/office/drawing/2014/main" id="{46204970-FF72-5E69-0FEC-E2C97C63EE5A}"/>
                </a:ext>
              </a:extLst>
            </p:cNvPr>
            <p:cNvSpPr txBox="1">
              <a:spLocks noChangeArrowheads="1"/>
            </p:cNvSpPr>
            <p:nvPr/>
          </p:nvSpPr>
          <p:spPr bwMode="auto">
            <a:xfrm>
              <a:off x="700060" y="847746"/>
              <a:ext cx="2822939" cy="665846"/>
            </a:xfrm>
            <a:prstGeom prst="rect">
              <a:avLst/>
            </a:prstGeom>
            <a:noFill/>
            <a:ln w="9525">
              <a:noFill/>
              <a:miter lim="800000"/>
              <a:headEnd/>
              <a:tailEnd/>
            </a:ln>
          </p:spPr>
          <p:txBody>
            <a:bodyPr rot="0" vert="horz" wrap="square" lIns="91440" tIns="45720" rIns="91440" bIns="45720" anchor="t" anchorCtr="0">
              <a:noAutofit/>
            </a:bodyPr>
            <a:lstStyle/>
            <a:p>
              <a:pPr algn="ctr"/>
              <a:r>
                <a:rPr 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ひ</a:t>
              </a:r>
              <a:r>
                <a:rPr lang="en-US" alt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 </a:t>
              </a:r>
              <a:r>
                <a:rPr 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と</a:t>
              </a:r>
              <a:r>
                <a:rPr lang="en-US" alt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 </a:t>
              </a:r>
              <a:r>
                <a:rPr 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り</a:t>
              </a:r>
              <a:r>
                <a:rPr lang="en-US" alt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 </a:t>
              </a:r>
              <a:r>
                <a:rPr 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で</a:t>
              </a:r>
              <a:endParaRPr lang="ja-JP" sz="2000"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抱</a:t>
              </a:r>
              <a:r>
                <a:rPr lang="en-US" alt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 </a:t>
              </a:r>
              <a:r>
                <a:rPr 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え</a:t>
              </a:r>
              <a:r>
                <a:rPr lang="en-US" alt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 </a:t>
              </a:r>
              <a:r>
                <a:rPr 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込</a:t>
              </a:r>
              <a:r>
                <a:rPr lang="en-US" alt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 </a:t>
              </a:r>
              <a:r>
                <a:rPr lang="ja-JP" sz="2000" b="1" kern="100" dirty="0">
                  <a:solidFill>
                    <a:schemeClr val="bg1"/>
                  </a:solidFill>
                  <a:effectLst/>
                  <a:latin typeface="游明朝" panose="02020400000000000000" pitchFamily="18" charset="-128"/>
                  <a:ea typeface="HG丸ｺﾞｼｯｸM-PRO" panose="020F0600000000000000" pitchFamily="50" charset="-128"/>
                  <a:cs typeface="Times New Roman" panose="02020603050405020304" pitchFamily="18" charset="0"/>
                </a:rPr>
                <a:t>む</a:t>
              </a:r>
              <a:endParaRPr lang="ja-JP" sz="2000"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23" name="グループ化 22">
            <a:extLst>
              <a:ext uri="{FF2B5EF4-FFF2-40B4-BE49-F238E27FC236}">
                <a16:creationId xmlns:a16="http://schemas.microsoft.com/office/drawing/2014/main" id="{7F8FF440-4D47-6589-2CF4-37DA26FAE7B9}"/>
              </a:ext>
            </a:extLst>
          </p:cNvPr>
          <p:cNvGrpSpPr/>
          <p:nvPr/>
        </p:nvGrpSpPr>
        <p:grpSpPr>
          <a:xfrm rot="12983533">
            <a:off x="4842789" y="3908425"/>
            <a:ext cx="2184400" cy="698500"/>
            <a:chOff x="0" y="0"/>
            <a:chExt cx="2184400" cy="698500"/>
          </a:xfrm>
          <a:solidFill>
            <a:schemeClr val="accent1"/>
          </a:solidFill>
        </p:grpSpPr>
        <p:sp>
          <p:nvSpPr>
            <p:cNvPr id="24" name="正方形/長方形 23">
              <a:extLst>
                <a:ext uri="{FF2B5EF4-FFF2-40B4-BE49-F238E27FC236}">
                  <a16:creationId xmlns:a16="http://schemas.microsoft.com/office/drawing/2014/main" id="{DF6C0FDD-642D-2A47-0431-20A0B62AF4B5}"/>
                </a:ext>
              </a:extLst>
            </p:cNvPr>
            <p:cNvSpPr/>
            <p:nvPr/>
          </p:nvSpPr>
          <p:spPr>
            <a:xfrm>
              <a:off x="419100" y="222250"/>
              <a:ext cx="266700" cy="23495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srgbClr val="FF0000"/>
                </a:solidFill>
              </a:endParaRPr>
            </a:p>
          </p:txBody>
        </p:sp>
        <p:sp>
          <p:nvSpPr>
            <p:cNvPr id="25" name="正方形/長方形 24">
              <a:extLst>
                <a:ext uri="{FF2B5EF4-FFF2-40B4-BE49-F238E27FC236}">
                  <a16:creationId xmlns:a16="http://schemas.microsoft.com/office/drawing/2014/main" id="{ED711B2C-5B71-9D4E-975F-A5E2EF35757C}"/>
                </a:ext>
              </a:extLst>
            </p:cNvPr>
            <p:cNvSpPr/>
            <p:nvPr/>
          </p:nvSpPr>
          <p:spPr>
            <a:xfrm>
              <a:off x="806450" y="228600"/>
              <a:ext cx="266700" cy="234950"/>
            </a:xfrm>
            <a:prstGeom prst="rect">
              <a:avLst/>
            </a:prstGeom>
            <a:grp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srgbClr val="FF0000"/>
                </a:solidFill>
              </a:endParaRPr>
            </a:p>
          </p:txBody>
        </p:sp>
        <p:sp>
          <p:nvSpPr>
            <p:cNvPr id="26" name="正方形/長方形 25">
              <a:extLst>
                <a:ext uri="{FF2B5EF4-FFF2-40B4-BE49-F238E27FC236}">
                  <a16:creationId xmlns:a16="http://schemas.microsoft.com/office/drawing/2014/main" id="{BE86EB87-3E66-7DBA-C421-923BA30AF929}"/>
                </a:ext>
              </a:extLst>
            </p:cNvPr>
            <p:cNvSpPr/>
            <p:nvPr/>
          </p:nvSpPr>
          <p:spPr>
            <a:xfrm>
              <a:off x="0" y="234950"/>
              <a:ext cx="266700" cy="234950"/>
            </a:xfrm>
            <a:prstGeom prst="rect">
              <a:avLst/>
            </a:prstGeom>
            <a:grp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srgbClr val="FF0000"/>
                </a:solidFill>
              </a:endParaRPr>
            </a:p>
          </p:txBody>
        </p:sp>
        <p:sp>
          <p:nvSpPr>
            <p:cNvPr id="27" name="正方形/長方形 26">
              <a:extLst>
                <a:ext uri="{FF2B5EF4-FFF2-40B4-BE49-F238E27FC236}">
                  <a16:creationId xmlns:a16="http://schemas.microsoft.com/office/drawing/2014/main" id="{9D77BC52-0399-067D-AAB3-D3111FAA8E0D}"/>
                </a:ext>
              </a:extLst>
            </p:cNvPr>
            <p:cNvSpPr/>
            <p:nvPr/>
          </p:nvSpPr>
          <p:spPr>
            <a:xfrm>
              <a:off x="1193800" y="228600"/>
              <a:ext cx="266700" cy="234950"/>
            </a:xfrm>
            <a:prstGeom prst="rect">
              <a:avLst/>
            </a:prstGeom>
            <a:grp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srgbClr val="FF0000"/>
                </a:solidFill>
              </a:endParaRPr>
            </a:p>
          </p:txBody>
        </p:sp>
        <p:sp>
          <p:nvSpPr>
            <p:cNvPr id="28" name="矢印: 右 27">
              <a:extLst>
                <a:ext uri="{FF2B5EF4-FFF2-40B4-BE49-F238E27FC236}">
                  <a16:creationId xmlns:a16="http://schemas.microsoft.com/office/drawing/2014/main" id="{5051F7BE-D474-299F-819F-72CF0165788D}"/>
                </a:ext>
              </a:extLst>
            </p:cNvPr>
            <p:cNvSpPr/>
            <p:nvPr/>
          </p:nvSpPr>
          <p:spPr>
            <a:xfrm>
              <a:off x="1600200" y="0"/>
              <a:ext cx="584200" cy="698500"/>
            </a:xfrm>
            <a:prstGeom prst="rightArrow">
              <a:avLst>
                <a:gd name="adj1" fmla="val 39091"/>
                <a:gd name="adj2" fmla="val 54412"/>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srgbClr val="FF0000"/>
                </a:solidFill>
              </a:endParaRPr>
            </a:p>
          </p:txBody>
        </p:sp>
      </p:grpSp>
      <p:grpSp>
        <p:nvGrpSpPr>
          <p:cNvPr id="32" name="グループ化 31">
            <a:extLst>
              <a:ext uri="{FF2B5EF4-FFF2-40B4-BE49-F238E27FC236}">
                <a16:creationId xmlns:a16="http://schemas.microsoft.com/office/drawing/2014/main" id="{938688EC-A2C4-A8E8-390D-A0A0EC12E810}"/>
              </a:ext>
            </a:extLst>
          </p:cNvPr>
          <p:cNvGrpSpPr/>
          <p:nvPr/>
        </p:nvGrpSpPr>
        <p:grpSpPr>
          <a:xfrm>
            <a:off x="8542789" y="5170048"/>
            <a:ext cx="2228850" cy="1416050"/>
            <a:chOff x="0" y="0"/>
            <a:chExt cx="1619250" cy="920750"/>
          </a:xfrm>
        </p:grpSpPr>
        <p:sp>
          <p:nvSpPr>
            <p:cNvPr id="33" name="楕円 32">
              <a:extLst>
                <a:ext uri="{FF2B5EF4-FFF2-40B4-BE49-F238E27FC236}">
                  <a16:creationId xmlns:a16="http://schemas.microsoft.com/office/drawing/2014/main" id="{B371FECA-4F9B-E252-37F2-A44415341FC1}"/>
                </a:ext>
              </a:extLst>
            </p:cNvPr>
            <p:cNvSpPr/>
            <p:nvPr/>
          </p:nvSpPr>
          <p:spPr>
            <a:xfrm>
              <a:off x="0" y="0"/>
              <a:ext cx="1619250" cy="920750"/>
            </a:xfrm>
            <a:prstGeom prst="ellipse">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4" name="テキスト ボックス 2">
              <a:extLst>
                <a:ext uri="{FF2B5EF4-FFF2-40B4-BE49-F238E27FC236}">
                  <a16:creationId xmlns:a16="http://schemas.microsoft.com/office/drawing/2014/main" id="{6BFF3321-DAA1-0B98-D141-79E45E11C8A7}"/>
                </a:ext>
              </a:extLst>
            </p:cNvPr>
            <p:cNvSpPr txBox="1">
              <a:spLocks noChangeArrowheads="1"/>
            </p:cNvSpPr>
            <p:nvPr/>
          </p:nvSpPr>
          <p:spPr bwMode="auto">
            <a:xfrm>
              <a:off x="146235" y="236554"/>
              <a:ext cx="1334134" cy="635089"/>
            </a:xfrm>
            <a:prstGeom prst="rect">
              <a:avLst/>
            </a:prstGeom>
            <a:solidFill>
              <a:schemeClr val="accent4"/>
            </a:solidFill>
            <a:ln w="9525">
              <a:noFill/>
              <a:miter lim="800000"/>
              <a:headEnd/>
              <a:tailEnd/>
            </a:ln>
          </p:spPr>
          <p:txBody>
            <a:bodyPr rot="0" vert="horz" wrap="square" lIns="91440" tIns="45720" rIns="91440" bIns="45720" anchor="t" anchorCtr="0">
              <a:noAutofit/>
            </a:bodyPr>
            <a:lstStyle/>
            <a:p>
              <a:pPr algn="ctr"/>
              <a:r>
                <a:rPr lang="ja-JP" sz="2000" b="1" kern="100" dirty="0">
                  <a:solidFill>
                    <a:schemeClr val="bg1"/>
                  </a:solidFill>
                  <a:effectLst/>
                  <a:latin typeface="+mj-ea"/>
                  <a:ea typeface="+mj-ea"/>
                  <a:cs typeface="Times New Roman" panose="02020603050405020304" pitchFamily="18" charset="0"/>
                </a:rPr>
                <a:t>障 が い 部 門</a:t>
              </a:r>
              <a:endParaRPr lang="ja-JP" sz="2000" kern="100" dirty="0">
                <a:solidFill>
                  <a:schemeClr val="bg1"/>
                </a:solidFill>
                <a:effectLst/>
                <a:latin typeface="+mj-ea"/>
                <a:ea typeface="+mj-ea"/>
                <a:cs typeface="Times New Roman" panose="02020603050405020304" pitchFamily="18" charset="0"/>
              </a:endParaRPr>
            </a:p>
            <a:p>
              <a:pPr algn="ctr"/>
              <a:r>
                <a:rPr lang="ja-JP" sz="2000" b="1" kern="100" dirty="0">
                  <a:solidFill>
                    <a:schemeClr val="bg1"/>
                  </a:solidFill>
                  <a:effectLst/>
                  <a:latin typeface="+mj-ea"/>
                  <a:ea typeface="+mj-ea"/>
                  <a:cs typeface="Times New Roman" panose="02020603050405020304" pitchFamily="18" charset="0"/>
                </a:rPr>
                <a:t>相 談 支 援 員</a:t>
              </a:r>
              <a:endParaRPr lang="ja-JP" sz="2000" kern="100" dirty="0">
                <a:solidFill>
                  <a:schemeClr val="bg1"/>
                </a:solidFill>
                <a:effectLst/>
                <a:latin typeface="+mj-ea"/>
                <a:ea typeface="+mj-ea"/>
                <a:cs typeface="Times New Roman" panose="02020603050405020304" pitchFamily="18" charset="0"/>
              </a:endParaRPr>
            </a:p>
          </p:txBody>
        </p:sp>
      </p:grpSp>
      <p:grpSp>
        <p:nvGrpSpPr>
          <p:cNvPr id="9" name="グループ化 8">
            <a:extLst>
              <a:ext uri="{FF2B5EF4-FFF2-40B4-BE49-F238E27FC236}">
                <a16:creationId xmlns:a16="http://schemas.microsoft.com/office/drawing/2014/main" id="{59966DBA-AFF5-1272-B749-A2F45D23F60C}"/>
              </a:ext>
            </a:extLst>
          </p:cNvPr>
          <p:cNvGrpSpPr/>
          <p:nvPr/>
        </p:nvGrpSpPr>
        <p:grpSpPr>
          <a:xfrm>
            <a:off x="8902593" y="3217394"/>
            <a:ext cx="1715135" cy="1990725"/>
            <a:chOff x="7452579" y="2870303"/>
            <a:chExt cx="1715135" cy="1990725"/>
          </a:xfrm>
          <a:solidFill>
            <a:schemeClr val="accent2">
              <a:lumMod val="75000"/>
            </a:schemeClr>
          </a:solidFill>
        </p:grpSpPr>
        <p:sp>
          <p:nvSpPr>
            <p:cNvPr id="4" name="吹き出し: 左右矢印 3">
              <a:extLst>
                <a:ext uri="{FF2B5EF4-FFF2-40B4-BE49-F238E27FC236}">
                  <a16:creationId xmlns:a16="http://schemas.microsoft.com/office/drawing/2014/main" id="{8036CB16-2E81-70BD-D327-0754A9827F36}"/>
                </a:ext>
              </a:extLst>
            </p:cNvPr>
            <p:cNvSpPr/>
            <p:nvPr/>
          </p:nvSpPr>
          <p:spPr>
            <a:xfrm rot="5400000">
              <a:off x="7341532" y="3247404"/>
              <a:ext cx="1990725" cy="1236523"/>
            </a:xfrm>
            <a:prstGeom prst="leftRightArrowCallout">
              <a:avLst>
                <a:gd name="adj1" fmla="val 34140"/>
                <a:gd name="adj2" fmla="val 41158"/>
                <a:gd name="adj3" fmla="val 35055"/>
                <a:gd name="adj4" fmla="val 28152"/>
              </a:avLst>
            </a:prstGeom>
            <a:grp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8" name="テキスト ボックス 2">
              <a:extLst>
                <a:ext uri="{FF2B5EF4-FFF2-40B4-BE49-F238E27FC236}">
                  <a16:creationId xmlns:a16="http://schemas.microsoft.com/office/drawing/2014/main" id="{A953C565-79FB-CA65-DE66-E964F1FB11F6}"/>
                </a:ext>
              </a:extLst>
            </p:cNvPr>
            <p:cNvSpPr txBox="1">
              <a:spLocks noChangeArrowheads="1"/>
            </p:cNvSpPr>
            <p:nvPr/>
          </p:nvSpPr>
          <p:spPr bwMode="auto">
            <a:xfrm>
              <a:off x="7452579" y="3684468"/>
              <a:ext cx="1715135" cy="839866"/>
            </a:xfrm>
            <a:prstGeom prst="rect">
              <a:avLst/>
            </a:prstGeom>
            <a:noFill/>
            <a:ln w="9525">
              <a:noFill/>
              <a:miter lim="800000"/>
              <a:headEnd/>
              <a:tailEnd/>
            </a:ln>
          </p:spPr>
          <p:txBody>
            <a:bodyPr rot="0" vert="horz" wrap="square" lIns="91440" tIns="45720" rIns="91440" bIns="45720" anchor="t" anchorCtr="0">
              <a:noAutofit/>
            </a:bodyPr>
            <a:lstStyle/>
            <a:p>
              <a:pPr algn="ctr"/>
              <a:r>
                <a:rPr lang="ja-JP" sz="2200" b="1" kern="100">
                  <a:solidFill>
                    <a:schemeClr val="bg1"/>
                  </a:solidFill>
                  <a:effectLst/>
                  <a:latin typeface="游明朝" panose="02020400000000000000" pitchFamily="18" charset="-128"/>
                  <a:ea typeface="メイリオ" panose="020B0604030504040204" pitchFamily="50" charset="-128"/>
                  <a:cs typeface="Times New Roman" panose="02020603050405020304" pitchFamily="18" charset="0"/>
                </a:rPr>
                <a:t>相　談</a:t>
              </a:r>
              <a:endParaRPr lang="ja-JP" sz="1050" kern="10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16" name="グループ化 15">
            <a:extLst>
              <a:ext uri="{FF2B5EF4-FFF2-40B4-BE49-F238E27FC236}">
                <a16:creationId xmlns:a16="http://schemas.microsoft.com/office/drawing/2014/main" id="{628AE7C6-57B9-4AA3-5F6C-3AF27CAFDEDE}"/>
              </a:ext>
            </a:extLst>
          </p:cNvPr>
          <p:cNvGrpSpPr/>
          <p:nvPr/>
        </p:nvGrpSpPr>
        <p:grpSpPr>
          <a:xfrm>
            <a:off x="653355" y="558360"/>
            <a:ext cx="4596738" cy="810176"/>
            <a:chOff x="779721" y="999012"/>
            <a:chExt cx="4419382" cy="810176"/>
          </a:xfrm>
          <a:solidFill>
            <a:schemeClr val="accent2">
              <a:lumMod val="75000"/>
            </a:schemeClr>
          </a:solidFill>
        </p:grpSpPr>
        <p:sp>
          <p:nvSpPr>
            <p:cNvPr id="15" name="四角形: 角を丸くする 14">
              <a:extLst>
                <a:ext uri="{FF2B5EF4-FFF2-40B4-BE49-F238E27FC236}">
                  <a16:creationId xmlns:a16="http://schemas.microsoft.com/office/drawing/2014/main" id="{2F8D6F49-9F89-E960-6E55-55EAD25F0F16}"/>
                </a:ext>
              </a:extLst>
            </p:cNvPr>
            <p:cNvSpPr/>
            <p:nvPr/>
          </p:nvSpPr>
          <p:spPr>
            <a:xfrm>
              <a:off x="779721" y="999012"/>
              <a:ext cx="4419382" cy="718503"/>
            </a:xfrm>
            <a:prstGeom prst="roundRect">
              <a:avLst/>
            </a:prstGeom>
            <a:grp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2">
              <a:extLst>
                <a:ext uri="{FF2B5EF4-FFF2-40B4-BE49-F238E27FC236}">
                  <a16:creationId xmlns:a16="http://schemas.microsoft.com/office/drawing/2014/main" id="{43FB6E72-392C-01F2-7107-0A7D1C06B76A}"/>
                </a:ext>
              </a:extLst>
            </p:cNvPr>
            <p:cNvSpPr txBox="1">
              <a:spLocks noChangeArrowheads="1"/>
            </p:cNvSpPr>
            <p:nvPr/>
          </p:nvSpPr>
          <p:spPr bwMode="auto">
            <a:xfrm>
              <a:off x="779721" y="1101195"/>
              <a:ext cx="4334775" cy="707993"/>
            </a:xfrm>
            <a:prstGeom prst="rect">
              <a:avLst/>
            </a:prstGeom>
            <a:noFill/>
            <a:ln w="9525">
              <a:noFill/>
              <a:miter lim="800000"/>
              <a:headEnd/>
              <a:tailEnd/>
            </a:ln>
          </p:spPr>
          <p:txBody>
            <a:bodyPr rot="0" vert="horz" wrap="square" lIns="91440" tIns="45720" rIns="91440" bIns="45720" anchor="t" anchorCtr="0">
              <a:noAutofit/>
            </a:bodyPr>
            <a:lstStyle/>
            <a:p>
              <a:pPr algn="ctr"/>
              <a:r>
                <a:rPr lang="ja-JP" altLang="en-US" sz="3200" kern="100" dirty="0">
                  <a:solidFill>
                    <a:schemeClr val="bg1"/>
                  </a:solidFill>
                  <a:latin typeface="+mj-ea"/>
                  <a:ea typeface="+mj-ea"/>
                  <a:cs typeface="Times New Roman" panose="02020603050405020304" pitchFamily="18" charset="0"/>
                </a:rPr>
                <a:t>複雑化したケース</a:t>
              </a:r>
              <a:r>
                <a:rPr lang="ja-JP" altLang="en-US" sz="3200" kern="100" dirty="0">
                  <a:solidFill>
                    <a:schemeClr val="bg1"/>
                  </a:solidFill>
                  <a:effectLst/>
                  <a:latin typeface="+mj-ea"/>
                  <a:ea typeface="+mj-ea"/>
                  <a:cs typeface="Times New Roman" panose="02020603050405020304" pitchFamily="18" charset="0"/>
                </a:rPr>
                <a:t>の例</a:t>
              </a:r>
              <a:endParaRPr lang="ja-JP" sz="3200" kern="100" dirty="0">
                <a:solidFill>
                  <a:schemeClr val="bg1"/>
                </a:solidFill>
                <a:effectLst/>
                <a:latin typeface="+mj-ea"/>
                <a:ea typeface="+mj-ea"/>
                <a:cs typeface="Times New Roman" panose="02020603050405020304" pitchFamily="18" charset="0"/>
              </a:endParaRPr>
            </a:p>
          </p:txBody>
        </p:sp>
      </p:grpSp>
    </p:spTree>
    <p:extLst>
      <p:ext uri="{BB962C8B-B14F-4D97-AF65-F5344CB8AC3E}">
        <p14:creationId xmlns:p14="http://schemas.microsoft.com/office/powerpoint/2010/main" val="597034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BFFF0799-BCF5-4C8E-BCD2-41538FEDF1AE}" type="slidenum">
              <a:rPr kumimoji="1" lang="ja-JP" altLang="en-US" smtClean="0"/>
              <a:t>2</a:t>
            </a:fld>
            <a:endParaRPr kumimoji="1" lang="ja-JP" altLang="en-US"/>
          </a:p>
        </p:txBody>
      </p:sp>
      <p:sp>
        <p:nvSpPr>
          <p:cNvPr id="22" name="タイトル 1"/>
          <p:cNvSpPr txBox="1">
            <a:spLocks/>
          </p:cNvSpPr>
          <p:nvPr/>
        </p:nvSpPr>
        <p:spPr>
          <a:xfrm>
            <a:off x="1782380" y="120576"/>
            <a:ext cx="10556677" cy="1325563"/>
          </a:xfrm>
          <a:prstGeom prst="rect">
            <a:avLst/>
          </a:prstGeom>
        </p:spPr>
        <p:txBody>
          <a:bodyPr/>
          <a:lstStyle>
            <a:lvl1pPr algn="l" defTabSz="914400" rtl="0" eaLnBrk="1" latinLnBrk="0" hangingPunct="1">
              <a:lnSpc>
                <a:spcPct val="90000"/>
              </a:lnSpc>
              <a:spcBef>
                <a:spcPct val="0"/>
              </a:spcBef>
              <a:buNone/>
              <a:defRPr kumimoji="1" sz="3000" kern="1200">
                <a:solidFill>
                  <a:srgbClr val="595757"/>
                </a:solidFill>
                <a:latin typeface="メイリオ" panose="020B0604030504040204" pitchFamily="50" charset="-128"/>
                <a:ea typeface="メイリオ" panose="020B0604030504040204" pitchFamily="50" charset="-128"/>
                <a:cs typeface="+mj-cs"/>
              </a:defRPr>
            </a:lvl1pPr>
          </a:lstStyle>
          <a:p>
            <a:endParaRPr lang="ja-JP" altLang="en-US" sz="3600" dirty="0">
              <a:solidFill>
                <a:schemeClr val="tx1"/>
              </a:solidFill>
            </a:endParaRPr>
          </a:p>
        </p:txBody>
      </p:sp>
      <p:sp>
        <p:nvSpPr>
          <p:cNvPr id="6" name="テキスト ボックス 5"/>
          <p:cNvSpPr txBox="1"/>
          <p:nvPr/>
        </p:nvSpPr>
        <p:spPr>
          <a:xfrm>
            <a:off x="8248926" y="6608900"/>
            <a:ext cx="4367659" cy="253916"/>
          </a:xfrm>
          <a:prstGeom prst="rect">
            <a:avLst/>
          </a:prstGeom>
          <a:noFill/>
        </p:spPr>
        <p:txBody>
          <a:bodyPr wrap="square">
            <a:spAutoFit/>
          </a:bodyPr>
          <a:lstStyle/>
          <a:p>
            <a:r>
              <a:rPr lang="ja-JP" altLang="en-US" sz="1050" dirty="0"/>
              <a:t>出典：平成</a:t>
            </a:r>
            <a:r>
              <a:rPr lang="en-US" altLang="ja-JP" sz="1050" dirty="0"/>
              <a:t>30</a:t>
            </a:r>
            <a:r>
              <a:rPr lang="ja-JP" altLang="en-US" sz="1050" dirty="0"/>
              <a:t>年度厚生労働主任相談支援専門員養成研修</a:t>
            </a:r>
          </a:p>
        </p:txBody>
      </p:sp>
      <p:pic>
        <p:nvPicPr>
          <p:cNvPr id="8" name="図 7"/>
          <p:cNvPicPr>
            <a:picLocks noChangeAspect="1"/>
          </p:cNvPicPr>
          <p:nvPr/>
        </p:nvPicPr>
        <p:blipFill rotWithShape="1">
          <a:blip r:embed="rId2"/>
          <a:srcRect l="35000" t="18296" r="9778" b="9210"/>
          <a:stretch/>
        </p:blipFill>
        <p:spPr>
          <a:xfrm>
            <a:off x="-1" y="0"/>
            <a:ext cx="12229615" cy="6862816"/>
          </a:xfrm>
          <a:prstGeom prst="rect">
            <a:avLst/>
          </a:prstGeom>
          <a:ln>
            <a:solidFill>
              <a:schemeClr val="accent1"/>
            </a:solidFill>
          </a:ln>
        </p:spPr>
      </p:pic>
    </p:spTree>
    <p:extLst>
      <p:ext uri="{BB962C8B-B14F-4D97-AF65-F5344CB8AC3E}">
        <p14:creationId xmlns:p14="http://schemas.microsoft.com/office/powerpoint/2010/main" val="29852515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フローチャート: 処理 14">
            <a:extLst>
              <a:ext uri="{FF2B5EF4-FFF2-40B4-BE49-F238E27FC236}">
                <a16:creationId xmlns:a16="http://schemas.microsoft.com/office/drawing/2014/main" id="{2A988108-4653-D5EC-416E-537047578471}"/>
              </a:ext>
            </a:extLst>
          </p:cNvPr>
          <p:cNvSpPr/>
          <p:nvPr/>
        </p:nvSpPr>
        <p:spPr>
          <a:xfrm>
            <a:off x="3359758" y="1554803"/>
            <a:ext cx="8328659" cy="4498127"/>
          </a:xfrm>
          <a:prstGeom prst="flowChartProcess">
            <a:avLst/>
          </a:prstGeom>
          <a:noFill/>
          <a:ln w="76200">
            <a:prstDash val="sysDash"/>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 name="スライド番号プレースホルダー 1">
            <a:extLst>
              <a:ext uri="{FF2B5EF4-FFF2-40B4-BE49-F238E27FC236}">
                <a16:creationId xmlns:a16="http://schemas.microsoft.com/office/drawing/2014/main" id="{ED39B423-DEBC-D9A3-18D5-DA873226F1AB}"/>
              </a:ext>
            </a:extLst>
          </p:cNvPr>
          <p:cNvSpPr>
            <a:spLocks noGrp="1"/>
          </p:cNvSpPr>
          <p:nvPr>
            <p:ph type="sldNum" sz="quarter" idx="12"/>
          </p:nvPr>
        </p:nvSpPr>
        <p:spPr/>
        <p:txBody>
          <a:bodyPr/>
          <a:lstStyle/>
          <a:p>
            <a:fld id="{2FB503F5-E423-4C59-A96B-8E2733A2C347}" type="slidenum">
              <a:rPr kumimoji="1" lang="ja-JP" altLang="en-US" smtClean="0"/>
              <a:t>20</a:t>
            </a:fld>
            <a:endParaRPr kumimoji="1" lang="ja-JP" altLang="en-US" dirty="0"/>
          </a:p>
        </p:txBody>
      </p:sp>
      <p:grpSp>
        <p:nvGrpSpPr>
          <p:cNvPr id="8" name="グループ化 7">
            <a:extLst>
              <a:ext uri="{FF2B5EF4-FFF2-40B4-BE49-F238E27FC236}">
                <a16:creationId xmlns:a16="http://schemas.microsoft.com/office/drawing/2014/main" id="{F4EC198A-D3FB-69C3-A882-D7F06E1A09BF}"/>
              </a:ext>
            </a:extLst>
          </p:cNvPr>
          <p:cNvGrpSpPr/>
          <p:nvPr/>
        </p:nvGrpSpPr>
        <p:grpSpPr>
          <a:xfrm>
            <a:off x="337992" y="2216426"/>
            <a:ext cx="2945628" cy="3514663"/>
            <a:chOff x="0" y="0"/>
            <a:chExt cx="3105150" cy="1238250"/>
          </a:xfrm>
        </p:grpSpPr>
        <p:sp>
          <p:nvSpPr>
            <p:cNvPr id="9" name="雲 8">
              <a:extLst>
                <a:ext uri="{FF2B5EF4-FFF2-40B4-BE49-F238E27FC236}">
                  <a16:creationId xmlns:a16="http://schemas.microsoft.com/office/drawing/2014/main" id="{FCA05EFF-37B8-29AD-F419-14325B41428C}"/>
                </a:ext>
              </a:extLst>
            </p:cNvPr>
            <p:cNvSpPr/>
            <p:nvPr/>
          </p:nvSpPr>
          <p:spPr>
            <a:xfrm>
              <a:off x="0" y="0"/>
              <a:ext cx="3105150" cy="1238250"/>
            </a:xfrm>
            <a:prstGeom prst="cloud">
              <a:avLst/>
            </a:prstGeom>
            <a:solidFill>
              <a:schemeClr val="accent4"/>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0" name="テキスト ボックス 2">
              <a:extLst>
                <a:ext uri="{FF2B5EF4-FFF2-40B4-BE49-F238E27FC236}">
                  <a16:creationId xmlns:a16="http://schemas.microsoft.com/office/drawing/2014/main" id="{B50F1545-BE2E-E4D9-5F1B-6FD1C3CFF1D6}"/>
                </a:ext>
              </a:extLst>
            </p:cNvPr>
            <p:cNvSpPr txBox="1">
              <a:spLocks noChangeArrowheads="1"/>
            </p:cNvSpPr>
            <p:nvPr/>
          </p:nvSpPr>
          <p:spPr bwMode="auto">
            <a:xfrm>
              <a:off x="18733" y="289756"/>
              <a:ext cx="3035112" cy="658736"/>
            </a:xfrm>
            <a:prstGeom prst="rect">
              <a:avLst/>
            </a:prstGeom>
            <a:noFill/>
            <a:ln w="9525">
              <a:noFill/>
              <a:miter lim="800000"/>
              <a:headEnd/>
              <a:tailEnd/>
            </a:ln>
          </p:spPr>
          <p:txBody>
            <a:bodyPr rot="0" vert="horz" wrap="square" lIns="91440" tIns="45720" rIns="91440" bIns="45720" anchor="t" anchorCtr="0">
              <a:noAutofit/>
            </a:bodyPr>
            <a:lstStyle/>
            <a:p>
              <a:pPr algn="ctr"/>
              <a:r>
                <a:rPr lang="ja-JP" sz="2800" b="1" kern="100" dirty="0">
                  <a:solidFill>
                    <a:schemeClr val="bg1"/>
                  </a:solidFill>
                  <a:effectLst/>
                  <a:latin typeface="+mj-ea"/>
                  <a:ea typeface="+mj-ea"/>
                  <a:cs typeface="Times New Roman" panose="02020603050405020304" pitchFamily="18" charset="0"/>
                </a:rPr>
                <a:t>複雑化した</a:t>
              </a:r>
              <a:endParaRPr lang="en-US" altLang="ja-JP" sz="2800" b="1" kern="100" dirty="0">
                <a:solidFill>
                  <a:schemeClr val="bg1"/>
                </a:solidFill>
                <a:effectLst/>
                <a:latin typeface="+mj-ea"/>
                <a:ea typeface="+mj-ea"/>
                <a:cs typeface="Times New Roman" panose="02020603050405020304" pitchFamily="18" charset="0"/>
              </a:endParaRPr>
            </a:p>
            <a:p>
              <a:pPr algn="ctr"/>
              <a:r>
                <a:rPr lang="ja-JP" altLang="en-US" sz="2800" b="1" kern="100" dirty="0">
                  <a:solidFill>
                    <a:schemeClr val="bg1"/>
                  </a:solidFill>
                  <a:effectLst/>
                  <a:latin typeface="+mj-ea"/>
                  <a:ea typeface="+mj-ea"/>
                  <a:cs typeface="Times New Roman" panose="02020603050405020304" pitchFamily="18" charset="0"/>
                </a:rPr>
                <a:t>ケース</a:t>
              </a:r>
              <a:endParaRPr lang="en-US" altLang="ja-JP" sz="2800" b="1" kern="100" dirty="0">
                <a:solidFill>
                  <a:schemeClr val="bg1"/>
                </a:solidFill>
                <a:effectLst/>
                <a:latin typeface="+mj-ea"/>
                <a:ea typeface="+mj-ea"/>
                <a:cs typeface="Times New Roman" panose="02020603050405020304" pitchFamily="18" charset="0"/>
              </a:endParaRPr>
            </a:p>
            <a:p>
              <a:pPr algn="ctr"/>
              <a:endParaRPr lang="en-US" altLang="ja-JP" sz="2800" b="1" kern="100" dirty="0">
                <a:solidFill>
                  <a:schemeClr val="bg1"/>
                </a:solidFill>
                <a:latin typeface="游明朝" panose="02020400000000000000" pitchFamily="18" charset="-128"/>
                <a:ea typeface="HG丸ｺﾞｼｯｸM-PRO" panose="020F0600000000000000" pitchFamily="50" charset="-128"/>
                <a:cs typeface="Times New Roman" panose="02020603050405020304" pitchFamily="18" charset="0"/>
              </a:endParaRPr>
            </a:p>
            <a:p>
              <a:pPr algn="ctr"/>
              <a:r>
                <a:rPr lang="ja-JP" altLang="en-US" sz="2800" b="1" kern="100" dirty="0">
                  <a:solidFill>
                    <a:schemeClr val="bg1"/>
                  </a:solidFill>
                  <a:effectLst/>
                  <a:latin typeface="+mj-ea"/>
                  <a:ea typeface="+mj-ea"/>
                  <a:cs typeface="Times New Roman" panose="02020603050405020304" pitchFamily="18" charset="0"/>
                </a:rPr>
                <a:t>困難</a:t>
              </a:r>
              <a:r>
                <a:rPr lang="ja-JP" sz="2800" b="1" kern="100" dirty="0">
                  <a:solidFill>
                    <a:schemeClr val="bg1"/>
                  </a:solidFill>
                  <a:effectLst/>
                  <a:latin typeface="+mj-ea"/>
                  <a:ea typeface="+mj-ea"/>
                  <a:cs typeface="Times New Roman" panose="02020603050405020304" pitchFamily="18" charset="0"/>
                </a:rPr>
                <a:t>ケース</a:t>
              </a:r>
              <a:endParaRPr lang="en-US" altLang="ja-JP" sz="2400" b="1" kern="100" dirty="0">
                <a:solidFill>
                  <a:schemeClr val="bg1"/>
                </a:solidFill>
                <a:effectLst/>
                <a:latin typeface="+mj-ea"/>
                <a:ea typeface="+mj-ea"/>
                <a:cs typeface="Times New Roman" panose="02020603050405020304" pitchFamily="18" charset="0"/>
              </a:endParaRPr>
            </a:p>
          </p:txBody>
        </p:sp>
      </p:grpSp>
      <p:grpSp>
        <p:nvGrpSpPr>
          <p:cNvPr id="16" name="グループ化 15">
            <a:extLst>
              <a:ext uri="{FF2B5EF4-FFF2-40B4-BE49-F238E27FC236}">
                <a16:creationId xmlns:a16="http://schemas.microsoft.com/office/drawing/2014/main" id="{90FAD80F-B9B0-54DB-83C6-A412D26864A0}"/>
              </a:ext>
            </a:extLst>
          </p:cNvPr>
          <p:cNvGrpSpPr/>
          <p:nvPr/>
        </p:nvGrpSpPr>
        <p:grpSpPr>
          <a:xfrm>
            <a:off x="2197684" y="462092"/>
            <a:ext cx="6254219" cy="1754330"/>
            <a:chOff x="0" y="-157405"/>
            <a:chExt cx="1619250" cy="989070"/>
          </a:xfrm>
          <a:solidFill>
            <a:schemeClr val="tx1"/>
          </a:solidFill>
        </p:grpSpPr>
        <p:sp>
          <p:nvSpPr>
            <p:cNvPr id="17" name="角丸四角形 16">
              <a:extLst>
                <a:ext uri="{FF2B5EF4-FFF2-40B4-BE49-F238E27FC236}">
                  <a16:creationId xmlns:a16="http://schemas.microsoft.com/office/drawing/2014/main" id="{2419A60E-9BD3-400A-3580-9E1665D4232F}"/>
                </a:ext>
              </a:extLst>
            </p:cNvPr>
            <p:cNvSpPr/>
            <p:nvPr/>
          </p:nvSpPr>
          <p:spPr>
            <a:xfrm>
              <a:off x="0" y="-157405"/>
              <a:ext cx="1619250" cy="956767"/>
            </a:xfrm>
            <a:prstGeom prst="roundRect">
              <a:avLst/>
            </a:prstGeom>
            <a:solidFill>
              <a:srgbClr val="00B0F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8" name="テキスト ボックス 2">
              <a:extLst>
                <a:ext uri="{FF2B5EF4-FFF2-40B4-BE49-F238E27FC236}">
                  <a16:creationId xmlns:a16="http://schemas.microsoft.com/office/drawing/2014/main" id="{FD5729AB-DCB6-59F5-10C1-7372358E5F56}"/>
                </a:ext>
              </a:extLst>
            </p:cNvPr>
            <p:cNvSpPr txBox="1">
              <a:spLocks noChangeArrowheads="1"/>
            </p:cNvSpPr>
            <p:nvPr/>
          </p:nvSpPr>
          <p:spPr bwMode="auto">
            <a:xfrm>
              <a:off x="154562" y="-157403"/>
              <a:ext cx="1333500" cy="989068"/>
            </a:xfrm>
            <a:prstGeom prst="rect">
              <a:avLst/>
            </a:prstGeom>
            <a:noFill/>
            <a:ln w="9525">
              <a:noFill/>
              <a:miter lim="800000"/>
              <a:headEnd/>
              <a:tailEnd/>
            </a:ln>
          </p:spPr>
          <p:txBody>
            <a:bodyPr rot="0" vert="horz" wrap="square" lIns="91440" tIns="45720" rIns="91440" bIns="45720" anchor="t" anchorCtr="0">
              <a:spAutoFit/>
            </a:bodyPr>
            <a:lstStyle/>
            <a:p>
              <a:pPr algn="ctr"/>
              <a:r>
                <a:rPr lang="ja-JP" altLang="en-US" sz="3600" b="1" kern="100" dirty="0" smtClean="0">
                  <a:solidFill>
                    <a:schemeClr val="bg1"/>
                  </a:solidFill>
                  <a:effectLst/>
                  <a:latin typeface="+mj-ea"/>
                  <a:ea typeface="+mj-ea"/>
                  <a:cs typeface="Times New Roman" panose="02020603050405020304" pitchFamily="18" charset="0"/>
                </a:rPr>
                <a:t>ちがさき</a:t>
              </a:r>
              <a:endParaRPr lang="en-US" altLang="ja-JP" sz="3600" b="1" kern="100" dirty="0" smtClean="0">
                <a:solidFill>
                  <a:schemeClr val="bg1"/>
                </a:solidFill>
                <a:effectLst/>
                <a:latin typeface="+mj-ea"/>
                <a:ea typeface="+mj-ea"/>
                <a:cs typeface="Times New Roman" panose="02020603050405020304" pitchFamily="18" charset="0"/>
              </a:endParaRPr>
            </a:p>
            <a:p>
              <a:pPr algn="ctr"/>
              <a:r>
                <a:rPr lang="ja-JP" sz="3600" b="1" kern="100" dirty="0" smtClean="0">
                  <a:solidFill>
                    <a:schemeClr val="bg1"/>
                  </a:solidFill>
                  <a:effectLst/>
                  <a:latin typeface="+mj-ea"/>
                  <a:ea typeface="+mj-ea"/>
                  <a:cs typeface="Times New Roman" panose="02020603050405020304" pitchFamily="18" charset="0"/>
                </a:rPr>
                <a:t>基幹</a:t>
              </a:r>
              <a:r>
                <a:rPr lang="ja-JP" sz="3600" b="1" kern="100" dirty="0">
                  <a:solidFill>
                    <a:schemeClr val="bg1"/>
                  </a:solidFill>
                  <a:effectLst/>
                  <a:latin typeface="+mj-ea"/>
                  <a:ea typeface="+mj-ea"/>
                  <a:cs typeface="Times New Roman" panose="02020603050405020304" pitchFamily="18" charset="0"/>
                </a:rPr>
                <a:t>相談支援</a:t>
              </a:r>
              <a:r>
                <a:rPr lang="ja-JP" sz="3600" b="1" kern="100" dirty="0" smtClean="0">
                  <a:solidFill>
                    <a:schemeClr val="bg1"/>
                  </a:solidFill>
                  <a:effectLst/>
                  <a:latin typeface="+mj-ea"/>
                  <a:ea typeface="+mj-ea"/>
                  <a:cs typeface="Times New Roman" panose="02020603050405020304" pitchFamily="18" charset="0"/>
                </a:rPr>
                <a:t>センタ</a:t>
              </a:r>
              <a:r>
                <a:rPr lang="ja-JP" altLang="en-US" sz="3600" b="1" kern="100" dirty="0" smtClean="0">
                  <a:solidFill>
                    <a:schemeClr val="bg1"/>
                  </a:solidFill>
                  <a:effectLst/>
                  <a:latin typeface="+mj-ea"/>
                  <a:ea typeface="+mj-ea"/>
                  <a:cs typeface="Times New Roman" panose="02020603050405020304" pitchFamily="18" charset="0"/>
                </a:rPr>
                <a:t>ｰ</a:t>
              </a:r>
              <a:endParaRPr lang="en-US" altLang="ja-JP" sz="3600" b="1" kern="100" dirty="0" smtClean="0">
                <a:solidFill>
                  <a:schemeClr val="bg1"/>
                </a:solidFill>
                <a:effectLst/>
                <a:latin typeface="+mj-ea"/>
                <a:ea typeface="+mj-ea"/>
                <a:cs typeface="Times New Roman" panose="02020603050405020304" pitchFamily="18" charset="0"/>
              </a:endParaRPr>
            </a:p>
            <a:p>
              <a:pPr algn="ctr"/>
              <a:r>
                <a:rPr lang="ja-JP" altLang="en-US" sz="3600" b="1" kern="100" dirty="0" smtClean="0">
                  <a:solidFill>
                    <a:schemeClr val="bg1"/>
                  </a:solidFill>
                  <a:effectLst/>
                  <a:latin typeface="+mj-ea"/>
                  <a:ea typeface="+mj-ea"/>
                  <a:cs typeface="Times New Roman" panose="02020603050405020304" pitchFamily="18" charset="0"/>
                </a:rPr>
                <a:t>Ｎａｌｕ（ナル）</a:t>
              </a:r>
              <a:endParaRPr lang="ja-JP" sz="3600" b="1" kern="100" dirty="0">
                <a:solidFill>
                  <a:schemeClr val="bg1"/>
                </a:solidFill>
                <a:effectLst/>
                <a:latin typeface="+mj-ea"/>
                <a:ea typeface="+mj-ea"/>
                <a:cs typeface="Times New Roman" panose="02020603050405020304" pitchFamily="18" charset="0"/>
              </a:endParaRPr>
            </a:p>
          </p:txBody>
        </p:sp>
      </p:grpSp>
      <p:sp>
        <p:nvSpPr>
          <p:cNvPr id="19" name="テキスト ボックス 2">
            <a:extLst>
              <a:ext uri="{FF2B5EF4-FFF2-40B4-BE49-F238E27FC236}">
                <a16:creationId xmlns:a16="http://schemas.microsoft.com/office/drawing/2014/main" id="{F45CE6F0-0E0F-4203-8CEC-6AA60A3BDD81}"/>
              </a:ext>
            </a:extLst>
          </p:cNvPr>
          <p:cNvSpPr txBox="1">
            <a:spLocks noChangeArrowheads="1"/>
          </p:cNvSpPr>
          <p:nvPr/>
        </p:nvSpPr>
        <p:spPr bwMode="auto">
          <a:xfrm>
            <a:off x="5670344" y="3273638"/>
            <a:ext cx="2170273" cy="1684657"/>
          </a:xfrm>
          <a:prstGeom prst="rect">
            <a:avLst/>
          </a:prstGeom>
          <a:noFill/>
          <a:ln w="9525">
            <a:noFill/>
            <a:miter lim="800000"/>
            <a:headEnd/>
            <a:tailEnd/>
          </a:ln>
        </p:spPr>
        <p:txBody>
          <a:bodyPr rot="0" vert="horz" wrap="square" lIns="91440" tIns="45720" rIns="91440" bIns="45720" anchor="t" anchorCtr="0">
            <a:noAutofit/>
          </a:bodyPr>
          <a:lstStyle/>
          <a:p>
            <a:pPr algn="l"/>
            <a:r>
              <a:rPr lang="ja-JP" sz="2400" b="1" kern="100" dirty="0">
                <a:effectLst/>
                <a:latin typeface="+mj-ea"/>
                <a:ea typeface="+mj-ea"/>
                <a:cs typeface="Times New Roman" panose="02020603050405020304" pitchFamily="18" charset="0"/>
              </a:rPr>
              <a:t>より専門的な</a:t>
            </a:r>
            <a:endParaRPr lang="en-US" altLang="ja-JP" sz="2400" b="1" kern="100" dirty="0">
              <a:effectLst/>
              <a:latin typeface="+mj-ea"/>
              <a:ea typeface="+mj-ea"/>
              <a:cs typeface="Times New Roman" panose="02020603050405020304" pitchFamily="18" charset="0"/>
            </a:endParaRPr>
          </a:p>
          <a:p>
            <a:pPr algn="l"/>
            <a:r>
              <a:rPr lang="ja-JP" sz="2400" b="1" kern="100" dirty="0">
                <a:effectLst/>
                <a:latin typeface="+mj-ea"/>
                <a:ea typeface="+mj-ea"/>
                <a:cs typeface="Times New Roman" panose="02020603050405020304" pitchFamily="18" charset="0"/>
              </a:rPr>
              <a:t>助言や指導が</a:t>
            </a:r>
            <a:endParaRPr lang="en-US" altLang="ja-JP" sz="2400" b="1" kern="100" dirty="0">
              <a:effectLst/>
              <a:latin typeface="+mj-ea"/>
              <a:ea typeface="+mj-ea"/>
              <a:cs typeface="Times New Roman" panose="02020603050405020304" pitchFamily="18" charset="0"/>
            </a:endParaRPr>
          </a:p>
          <a:p>
            <a:pPr algn="l"/>
            <a:r>
              <a:rPr lang="ja-JP" sz="2400" b="1" kern="100" dirty="0">
                <a:effectLst/>
                <a:latin typeface="+mj-ea"/>
                <a:ea typeface="+mj-ea"/>
                <a:cs typeface="Times New Roman" panose="02020603050405020304" pitchFamily="18" charset="0"/>
              </a:rPr>
              <a:t>必要ならば</a:t>
            </a:r>
            <a:r>
              <a:rPr lang="en-US" altLang="ja-JP" sz="2400" b="1" kern="100" dirty="0">
                <a:effectLst/>
                <a:latin typeface="+mj-ea"/>
                <a:ea typeface="+mj-ea"/>
                <a:cs typeface="Times New Roman" panose="02020603050405020304" pitchFamily="18" charset="0"/>
              </a:rPr>
              <a:t>…</a:t>
            </a:r>
            <a:r>
              <a:rPr lang="en-US" sz="2400" b="1" kern="100" dirty="0">
                <a:effectLst/>
                <a:latin typeface="+mj-ea"/>
                <a:ea typeface="+mj-ea"/>
                <a:cs typeface="Times New Roman" panose="02020603050405020304" pitchFamily="18" charset="0"/>
              </a:rPr>
              <a:t> </a:t>
            </a:r>
            <a:endParaRPr lang="ja-JP" sz="1100" kern="100" dirty="0">
              <a:effectLst/>
              <a:latin typeface="+mj-ea"/>
              <a:ea typeface="+mj-ea"/>
              <a:cs typeface="Times New Roman" panose="02020603050405020304" pitchFamily="18" charset="0"/>
            </a:endParaRPr>
          </a:p>
        </p:txBody>
      </p:sp>
      <p:grpSp>
        <p:nvGrpSpPr>
          <p:cNvPr id="20" name="グループ化 19">
            <a:extLst>
              <a:ext uri="{FF2B5EF4-FFF2-40B4-BE49-F238E27FC236}">
                <a16:creationId xmlns:a16="http://schemas.microsoft.com/office/drawing/2014/main" id="{04CDD140-37B8-92FA-A5B2-DE08E6746921}"/>
              </a:ext>
            </a:extLst>
          </p:cNvPr>
          <p:cNvGrpSpPr/>
          <p:nvPr/>
        </p:nvGrpSpPr>
        <p:grpSpPr>
          <a:xfrm>
            <a:off x="8071808" y="2180496"/>
            <a:ext cx="3336412" cy="1531601"/>
            <a:chOff x="-1" y="1"/>
            <a:chExt cx="3247343" cy="1190392"/>
          </a:xfrm>
          <a:solidFill>
            <a:schemeClr val="accent6"/>
          </a:solidFill>
        </p:grpSpPr>
        <p:sp>
          <p:nvSpPr>
            <p:cNvPr id="21" name="フローチャート: 代替処理 20">
              <a:extLst>
                <a:ext uri="{FF2B5EF4-FFF2-40B4-BE49-F238E27FC236}">
                  <a16:creationId xmlns:a16="http://schemas.microsoft.com/office/drawing/2014/main" id="{0E2EE536-5A46-64F5-8204-22CFCFD343B6}"/>
                </a:ext>
              </a:extLst>
            </p:cNvPr>
            <p:cNvSpPr/>
            <p:nvPr/>
          </p:nvSpPr>
          <p:spPr>
            <a:xfrm>
              <a:off x="-1" y="1"/>
              <a:ext cx="3247343" cy="1175481"/>
            </a:xfrm>
            <a:prstGeom prst="flowChartAlternateProcess">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2" name="テキスト ボックス 2">
              <a:extLst>
                <a:ext uri="{FF2B5EF4-FFF2-40B4-BE49-F238E27FC236}">
                  <a16:creationId xmlns:a16="http://schemas.microsoft.com/office/drawing/2014/main" id="{7F9FC8E9-3899-22AD-C9A1-262C107AB340}"/>
                </a:ext>
              </a:extLst>
            </p:cNvPr>
            <p:cNvSpPr txBox="1">
              <a:spLocks noChangeArrowheads="1"/>
            </p:cNvSpPr>
            <p:nvPr/>
          </p:nvSpPr>
          <p:spPr bwMode="auto">
            <a:xfrm>
              <a:off x="116922" y="237735"/>
              <a:ext cx="3037536" cy="952658"/>
            </a:xfrm>
            <a:prstGeom prst="rect">
              <a:avLst/>
            </a:prstGeom>
            <a:noFill/>
            <a:ln w="9525">
              <a:noFill/>
              <a:miter lim="800000"/>
              <a:headEnd/>
              <a:tailEnd/>
            </a:ln>
          </p:spPr>
          <p:txBody>
            <a:bodyPr rot="0" vert="horz" wrap="square" lIns="91440" tIns="45720" rIns="91440" bIns="45720" anchor="t" anchorCtr="0">
              <a:noAutofit/>
            </a:bodyPr>
            <a:lstStyle/>
            <a:p>
              <a:pPr algn="ctr"/>
              <a:r>
                <a:rPr lang="ja-JP" sz="2800" b="1" kern="100">
                  <a:solidFill>
                    <a:schemeClr val="bg1"/>
                  </a:solidFill>
                  <a:effectLst/>
                  <a:latin typeface="+mj-ea"/>
                  <a:ea typeface="+mj-ea"/>
                  <a:cs typeface="Times New Roman" panose="02020603050405020304" pitchFamily="18" charset="0"/>
                </a:rPr>
                <a:t>多 職 種 に よ る </a:t>
              </a:r>
              <a:endParaRPr lang="ja-JP" sz="2800" kern="100">
                <a:solidFill>
                  <a:schemeClr val="bg1"/>
                </a:solidFill>
                <a:effectLst/>
                <a:latin typeface="+mj-ea"/>
                <a:ea typeface="+mj-ea"/>
                <a:cs typeface="Times New Roman" panose="02020603050405020304" pitchFamily="18" charset="0"/>
              </a:endParaRPr>
            </a:p>
            <a:p>
              <a:pPr algn="ctr"/>
              <a:r>
                <a:rPr lang="ja-JP" sz="2800" b="1" kern="100">
                  <a:solidFill>
                    <a:schemeClr val="bg1"/>
                  </a:solidFill>
                  <a:effectLst/>
                  <a:latin typeface="+mj-ea"/>
                  <a:ea typeface="+mj-ea"/>
                  <a:cs typeface="Times New Roman" panose="02020603050405020304" pitchFamily="18" charset="0"/>
                </a:rPr>
                <a:t>連 携 の 窓 口</a:t>
              </a:r>
              <a:r>
                <a:rPr lang="en-US" sz="2800" b="1" kern="100">
                  <a:solidFill>
                    <a:schemeClr val="bg1"/>
                  </a:solidFill>
                  <a:effectLst/>
                  <a:latin typeface="+mj-ea"/>
                  <a:ea typeface="+mj-ea"/>
                  <a:cs typeface="Times New Roman" panose="02020603050405020304" pitchFamily="18" charset="0"/>
                </a:rPr>
                <a:t>  </a:t>
              </a:r>
              <a:endParaRPr lang="ja-JP" sz="2800" kern="100">
                <a:solidFill>
                  <a:schemeClr val="bg1"/>
                </a:solidFill>
                <a:effectLst/>
                <a:latin typeface="+mj-ea"/>
                <a:ea typeface="+mj-ea"/>
                <a:cs typeface="Times New Roman" panose="02020603050405020304" pitchFamily="18" charset="0"/>
              </a:endParaRPr>
            </a:p>
            <a:p>
              <a:pPr algn="just"/>
              <a:r>
                <a:rPr lang="en-US" sz="1050" kern="10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24" name="グループ化 23">
            <a:extLst>
              <a:ext uri="{FF2B5EF4-FFF2-40B4-BE49-F238E27FC236}">
                <a16:creationId xmlns:a16="http://schemas.microsoft.com/office/drawing/2014/main" id="{500B10A1-05AB-5C16-9D38-CDECC53F6986}"/>
              </a:ext>
            </a:extLst>
          </p:cNvPr>
          <p:cNvGrpSpPr/>
          <p:nvPr/>
        </p:nvGrpSpPr>
        <p:grpSpPr>
          <a:xfrm>
            <a:off x="8071808" y="4085501"/>
            <a:ext cx="3336412" cy="1531601"/>
            <a:chOff x="165100" y="0"/>
            <a:chExt cx="2647950" cy="1358900"/>
          </a:xfrm>
          <a:solidFill>
            <a:schemeClr val="accent6"/>
          </a:solidFill>
        </p:grpSpPr>
        <p:sp>
          <p:nvSpPr>
            <p:cNvPr id="25" name="フローチャート: 代替処理 24">
              <a:extLst>
                <a:ext uri="{FF2B5EF4-FFF2-40B4-BE49-F238E27FC236}">
                  <a16:creationId xmlns:a16="http://schemas.microsoft.com/office/drawing/2014/main" id="{AF173CE5-3148-E85B-6172-E9C162C3C438}"/>
                </a:ext>
              </a:extLst>
            </p:cNvPr>
            <p:cNvSpPr/>
            <p:nvPr/>
          </p:nvSpPr>
          <p:spPr>
            <a:xfrm>
              <a:off x="165100" y="0"/>
              <a:ext cx="2647950" cy="1358900"/>
            </a:xfrm>
            <a:prstGeom prst="flowChartAlternateProcess">
              <a:avLst/>
            </a:prstGeom>
            <a:grp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6" name="テキスト ボックス 2">
              <a:extLst>
                <a:ext uri="{FF2B5EF4-FFF2-40B4-BE49-F238E27FC236}">
                  <a16:creationId xmlns:a16="http://schemas.microsoft.com/office/drawing/2014/main" id="{0BF2B45B-7854-CBC5-FDB0-796F91D62C26}"/>
                </a:ext>
              </a:extLst>
            </p:cNvPr>
            <p:cNvSpPr txBox="1">
              <a:spLocks noChangeArrowheads="1"/>
            </p:cNvSpPr>
            <p:nvPr/>
          </p:nvSpPr>
          <p:spPr bwMode="auto">
            <a:xfrm>
              <a:off x="212714" y="329568"/>
              <a:ext cx="2516589" cy="698394"/>
            </a:xfrm>
            <a:prstGeom prst="rect">
              <a:avLst/>
            </a:prstGeom>
            <a:grpFill/>
            <a:ln w="9525">
              <a:noFill/>
              <a:miter lim="800000"/>
              <a:headEnd/>
              <a:tailEnd/>
            </a:ln>
          </p:spPr>
          <p:txBody>
            <a:bodyPr rot="0" vert="horz" wrap="square" lIns="91440" tIns="45720" rIns="91440" bIns="45720" anchor="t" anchorCtr="0">
              <a:noAutofit/>
            </a:bodyPr>
            <a:lstStyle/>
            <a:p>
              <a:pPr algn="ctr"/>
              <a:r>
                <a:rPr lang="ja-JP" sz="2800" b="1" kern="100">
                  <a:solidFill>
                    <a:schemeClr val="bg1"/>
                  </a:solidFill>
                  <a:effectLst/>
                  <a:latin typeface="+mj-ea"/>
                  <a:ea typeface="+mj-ea"/>
                  <a:cs typeface="Times New Roman" panose="02020603050405020304" pitchFamily="18" charset="0"/>
                </a:rPr>
                <a:t>適 切 な 機 関</a:t>
              </a:r>
              <a:endParaRPr lang="ja-JP" sz="2800" kern="100">
                <a:solidFill>
                  <a:schemeClr val="bg1"/>
                </a:solidFill>
                <a:effectLst/>
                <a:latin typeface="+mj-ea"/>
                <a:ea typeface="+mj-ea"/>
                <a:cs typeface="Times New Roman" panose="02020603050405020304" pitchFamily="18" charset="0"/>
              </a:endParaRPr>
            </a:p>
            <a:p>
              <a:pPr algn="ctr"/>
              <a:r>
                <a:rPr lang="ja-JP" sz="2800" b="1" kern="100">
                  <a:solidFill>
                    <a:schemeClr val="bg1"/>
                  </a:solidFill>
                  <a:effectLst/>
                  <a:latin typeface="+mj-ea"/>
                  <a:ea typeface="+mj-ea"/>
                  <a:cs typeface="Times New Roman" panose="02020603050405020304" pitchFamily="18" charset="0"/>
                </a:rPr>
                <a:t>へ つ な ぐ</a:t>
              </a:r>
              <a:endParaRPr lang="ja-JP" sz="2800" kern="100">
                <a:solidFill>
                  <a:schemeClr val="bg1"/>
                </a:solidFill>
                <a:effectLst/>
                <a:latin typeface="+mj-ea"/>
                <a:ea typeface="+mj-ea"/>
                <a:cs typeface="Times New Roman" panose="02020603050405020304" pitchFamily="18" charset="0"/>
              </a:endParaRPr>
            </a:p>
          </p:txBody>
        </p:sp>
      </p:grpSp>
      <p:grpSp>
        <p:nvGrpSpPr>
          <p:cNvPr id="3" name="グループ化 2">
            <a:extLst>
              <a:ext uri="{FF2B5EF4-FFF2-40B4-BE49-F238E27FC236}">
                <a16:creationId xmlns:a16="http://schemas.microsoft.com/office/drawing/2014/main" id="{C88E7FF1-A025-23F7-38CF-9BC85F6C4018}"/>
              </a:ext>
            </a:extLst>
          </p:cNvPr>
          <p:cNvGrpSpPr/>
          <p:nvPr/>
        </p:nvGrpSpPr>
        <p:grpSpPr>
          <a:xfrm>
            <a:off x="3234768" y="2596155"/>
            <a:ext cx="2324514" cy="2647950"/>
            <a:chOff x="0" y="0"/>
            <a:chExt cx="3594100" cy="2647950"/>
          </a:xfrm>
          <a:solidFill>
            <a:schemeClr val="accent6"/>
          </a:solidFill>
        </p:grpSpPr>
        <p:sp>
          <p:nvSpPr>
            <p:cNvPr id="5" name="矢印: ストライプ 4">
              <a:extLst>
                <a:ext uri="{FF2B5EF4-FFF2-40B4-BE49-F238E27FC236}">
                  <a16:creationId xmlns:a16="http://schemas.microsoft.com/office/drawing/2014/main" id="{90478BA8-A4D3-8A45-D3ED-21AC013EEE35}"/>
                </a:ext>
              </a:extLst>
            </p:cNvPr>
            <p:cNvSpPr/>
            <p:nvPr/>
          </p:nvSpPr>
          <p:spPr>
            <a:xfrm>
              <a:off x="0" y="0"/>
              <a:ext cx="3594100" cy="2647950"/>
            </a:xfrm>
            <a:prstGeom prst="stripedRightArrow">
              <a:avLst>
                <a:gd name="adj1" fmla="val 61512"/>
                <a:gd name="adj2" fmla="val 43017"/>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テキスト ボックス 2">
              <a:extLst>
                <a:ext uri="{FF2B5EF4-FFF2-40B4-BE49-F238E27FC236}">
                  <a16:creationId xmlns:a16="http://schemas.microsoft.com/office/drawing/2014/main" id="{0A3D4EF9-9EDC-99DB-10CD-B423552E01A7}"/>
                </a:ext>
              </a:extLst>
            </p:cNvPr>
            <p:cNvSpPr txBox="1">
              <a:spLocks noChangeArrowheads="1"/>
            </p:cNvSpPr>
            <p:nvPr/>
          </p:nvSpPr>
          <p:spPr bwMode="auto">
            <a:xfrm>
              <a:off x="639763" y="951120"/>
              <a:ext cx="2749194" cy="969203"/>
            </a:xfrm>
            <a:prstGeom prst="rect">
              <a:avLst/>
            </a:prstGeom>
            <a:noFill/>
            <a:ln w="9525">
              <a:noFill/>
              <a:miter lim="800000"/>
              <a:headEnd/>
              <a:tailEnd/>
            </a:ln>
          </p:spPr>
          <p:txBody>
            <a:bodyPr rot="0" vert="horz" wrap="square" lIns="91440" tIns="45720" rIns="91440" bIns="45720" anchor="t" anchorCtr="0">
              <a:noAutofit/>
            </a:bodyPr>
            <a:lstStyle/>
            <a:p>
              <a:pPr algn="l"/>
              <a:r>
                <a:rPr lang="ja-JP" sz="2000" b="1" kern="100" dirty="0">
                  <a:solidFill>
                    <a:schemeClr val="bg1"/>
                  </a:solidFill>
                  <a:effectLst/>
                  <a:latin typeface="+mj-ea"/>
                  <a:ea typeface="+mj-ea"/>
                  <a:cs typeface="Times New Roman" panose="02020603050405020304" pitchFamily="18" charset="0"/>
                </a:rPr>
                <a:t>課題整理</a:t>
              </a:r>
              <a:endParaRPr lang="ja-JP" sz="1050" kern="100" dirty="0">
                <a:solidFill>
                  <a:schemeClr val="bg1"/>
                </a:solidFill>
                <a:effectLst/>
                <a:latin typeface="+mj-ea"/>
                <a:ea typeface="+mj-ea"/>
                <a:cs typeface="Times New Roman" panose="02020603050405020304" pitchFamily="18" charset="0"/>
              </a:endParaRPr>
            </a:p>
            <a:p>
              <a:pPr algn="l"/>
              <a:r>
                <a:rPr lang="ja-JP" sz="2000" b="1" kern="100" dirty="0">
                  <a:solidFill>
                    <a:schemeClr val="bg1"/>
                  </a:solidFill>
                  <a:effectLst/>
                  <a:latin typeface="+mj-ea"/>
                  <a:ea typeface="+mj-ea"/>
                  <a:cs typeface="Times New Roman" panose="02020603050405020304" pitchFamily="18" charset="0"/>
                </a:rPr>
                <a:t>アセスメント</a:t>
              </a:r>
              <a:endParaRPr lang="ja-JP" sz="1050" kern="100" dirty="0">
                <a:solidFill>
                  <a:schemeClr val="bg1"/>
                </a:solidFill>
                <a:effectLst/>
                <a:latin typeface="+mj-ea"/>
                <a:ea typeface="+mj-ea"/>
                <a:cs typeface="Times New Roman" panose="02020603050405020304" pitchFamily="18" charset="0"/>
              </a:endParaRPr>
            </a:p>
          </p:txBody>
        </p:sp>
      </p:grpSp>
      <p:sp>
        <p:nvSpPr>
          <p:cNvPr id="28" name="テキスト ボックス 2">
            <a:extLst>
              <a:ext uri="{FF2B5EF4-FFF2-40B4-BE49-F238E27FC236}">
                <a16:creationId xmlns:a16="http://schemas.microsoft.com/office/drawing/2014/main" id="{56E13760-55D6-D9CD-A017-AE167E92C189}"/>
              </a:ext>
            </a:extLst>
          </p:cNvPr>
          <p:cNvSpPr txBox="1">
            <a:spLocks noChangeArrowheads="1"/>
          </p:cNvSpPr>
          <p:nvPr/>
        </p:nvSpPr>
        <p:spPr bwMode="auto">
          <a:xfrm>
            <a:off x="8989561" y="3444405"/>
            <a:ext cx="1363582" cy="889604"/>
          </a:xfrm>
          <a:prstGeom prst="rect">
            <a:avLst/>
          </a:prstGeom>
          <a:noFill/>
          <a:ln w="9525">
            <a:noFill/>
            <a:miter lim="800000"/>
            <a:headEnd/>
            <a:tailEnd/>
          </a:ln>
        </p:spPr>
        <p:txBody>
          <a:bodyPr rot="0" vert="horz" wrap="square" lIns="91440" tIns="45720" rIns="91440" bIns="45720" anchor="t" anchorCtr="0">
            <a:noAutofit/>
          </a:bodyPr>
          <a:lstStyle/>
          <a:p>
            <a:pPr algn="ctr"/>
            <a:r>
              <a:rPr lang="ja-JP" sz="5400" b="1" kern="100" dirty="0">
                <a:effectLst/>
                <a:latin typeface="+mj-ea"/>
                <a:ea typeface="+mj-ea"/>
                <a:cs typeface="Times New Roman" panose="02020603050405020304" pitchFamily="18" charset="0"/>
              </a:rPr>
              <a:t>＆</a:t>
            </a:r>
            <a:endParaRPr lang="ja-JP" sz="4000" kern="100" dirty="0">
              <a:effectLst/>
              <a:latin typeface="+mj-ea"/>
              <a:ea typeface="+mj-ea"/>
              <a:cs typeface="Times New Roman" panose="02020603050405020304" pitchFamily="18" charset="0"/>
            </a:endParaRPr>
          </a:p>
        </p:txBody>
      </p:sp>
    </p:spTree>
    <p:extLst>
      <p:ext uri="{BB962C8B-B14F-4D97-AF65-F5344CB8AC3E}">
        <p14:creationId xmlns:p14="http://schemas.microsoft.com/office/powerpoint/2010/main" val="2997439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図 9"/>
          <p:cNvPicPr>
            <a:picLocks noChangeAspect="1"/>
          </p:cNvPicPr>
          <p:nvPr/>
        </p:nvPicPr>
        <p:blipFill>
          <a:blip r:embed="rId2"/>
          <a:stretch>
            <a:fillRect/>
          </a:stretch>
        </p:blipFill>
        <p:spPr>
          <a:xfrm>
            <a:off x="1297282" y="493301"/>
            <a:ext cx="10302806" cy="6333515"/>
          </a:xfrm>
          <a:prstGeom prst="rect">
            <a:avLst/>
          </a:prstGeom>
        </p:spPr>
      </p:pic>
      <p:sp>
        <p:nvSpPr>
          <p:cNvPr id="6" name="角丸四角形 5"/>
          <p:cNvSpPr/>
          <p:nvPr/>
        </p:nvSpPr>
        <p:spPr>
          <a:xfrm>
            <a:off x="662947" y="4804100"/>
            <a:ext cx="499011" cy="1804524"/>
          </a:xfrm>
          <a:prstGeom prst="roundRect">
            <a:avLst>
              <a:gd name="adj" fmla="val 17021"/>
            </a:avLst>
          </a:prstGeom>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tx1"/>
                </a:solidFill>
                <a:latin typeface="HG丸ｺﾞｼｯｸM-PRO" panose="020F0600000000000000" pitchFamily="50" charset="-128"/>
                <a:ea typeface="HG丸ｺﾞｼｯｸM-PRO" panose="020F0600000000000000" pitchFamily="50" charset="-128"/>
              </a:rPr>
              <a:t>指定特定</a:t>
            </a:r>
          </a:p>
        </p:txBody>
      </p:sp>
      <p:sp>
        <p:nvSpPr>
          <p:cNvPr id="7" name="角丸四角形 6"/>
          <p:cNvSpPr/>
          <p:nvPr/>
        </p:nvSpPr>
        <p:spPr>
          <a:xfrm>
            <a:off x="632564" y="3049673"/>
            <a:ext cx="534401" cy="1497871"/>
          </a:xfrm>
          <a:prstGeom prst="roundRect">
            <a:avLst/>
          </a:prstGeom>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tx1"/>
                </a:solidFill>
                <a:latin typeface="HG丸ｺﾞｼｯｸM-PRO" panose="020F0600000000000000" pitchFamily="50" charset="-128"/>
                <a:ea typeface="HG丸ｺﾞｼｯｸM-PRO" panose="020F0600000000000000" pitchFamily="50" charset="-128"/>
              </a:rPr>
              <a:t>委託相談</a:t>
            </a:r>
          </a:p>
        </p:txBody>
      </p:sp>
      <p:sp>
        <p:nvSpPr>
          <p:cNvPr id="8" name="角丸四角形 7"/>
          <p:cNvSpPr/>
          <p:nvPr/>
        </p:nvSpPr>
        <p:spPr>
          <a:xfrm>
            <a:off x="582152" y="1272349"/>
            <a:ext cx="552097" cy="1471754"/>
          </a:xfrm>
          <a:prstGeom prst="roundRect">
            <a:avLst/>
          </a:prstGeom>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tx1"/>
                </a:solidFill>
                <a:latin typeface="HG丸ｺﾞｼｯｸM-PRO" panose="020F0600000000000000" pitchFamily="50" charset="-128"/>
                <a:ea typeface="HG丸ｺﾞｼｯｸM-PRO" panose="020F0600000000000000" pitchFamily="50" charset="-128"/>
              </a:rPr>
              <a:t>基幹相談</a:t>
            </a:r>
          </a:p>
        </p:txBody>
      </p:sp>
      <p:sp>
        <p:nvSpPr>
          <p:cNvPr id="5" name="角丸四角形 4"/>
          <p:cNvSpPr/>
          <p:nvPr/>
        </p:nvSpPr>
        <p:spPr>
          <a:xfrm>
            <a:off x="1297282" y="1016731"/>
            <a:ext cx="10337510" cy="1953176"/>
          </a:xfrm>
          <a:prstGeom prst="round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351"/>
          </a:p>
        </p:txBody>
      </p:sp>
      <p:sp>
        <p:nvSpPr>
          <p:cNvPr id="11" name="タイトル 1"/>
          <p:cNvSpPr>
            <a:spLocks noGrp="1"/>
          </p:cNvSpPr>
          <p:nvPr>
            <p:ph type="title"/>
          </p:nvPr>
        </p:nvSpPr>
        <p:spPr>
          <a:xfrm>
            <a:off x="1297282" y="46474"/>
            <a:ext cx="9884819" cy="446827"/>
          </a:xfrm>
        </p:spPr>
        <p:txBody>
          <a:bodyPr>
            <a:noAutofit/>
          </a:bodyPr>
          <a:lstStyle/>
          <a:p>
            <a:pPr algn="ctr"/>
            <a:r>
              <a:rPr lang="ja-JP" altLang="en-US" sz="3600" dirty="0" smtClean="0">
                <a:solidFill>
                  <a:schemeClr val="accent2"/>
                </a:solidFill>
                <a:latin typeface="HG丸ｺﾞｼｯｸM-PRO" panose="020F0600000000000000" pitchFamily="50" charset="-128"/>
                <a:ea typeface="HG丸ｺﾞｼｯｸM-PRO" panose="020F0600000000000000" pitchFamily="50" charset="-128"/>
              </a:rPr>
              <a:t>現行の相談支援体制の概略</a:t>
            </a:r>
            <a:endParaRPr lang="ja-JP" altLang="en-US" sz="3600" dirty="0">
              <a:solidFill>
                <a:schemeClr val="accent2"/>
              </a:solidFill>
              <a:latin typeface="HG丸ｺﾞｼｯｸM-PRO" panose="020F0600000000000000" pitchFamily="50" charset="-128"/>
              <a:ea typeface="HG丸ｺﾞｼｯｸM-PRO" panose="020F0600000000000000" pitchFamily="50" charset="-128"/>
            </a:endParaRPr>
          </a:p>
        </p:txBody>
      </p:sp>
      <p:sp>
        <p:nvSpPr>
          <p:cNvPr id="2" name="スライド番号プレースホルダー 1"/>
          <p:cNvSpPr>
            <a:spLocks noGrp="1"/>
          </p:cNvSpPr>
          <p:nvPr>
            <p:ph type="sldNum" sz="quarter" idx="12"/>
          </p:nvPr>
        </p:nvSpPr>
        <p:spPr/>
        <p:txBody>
          <a:bodyPr/>
          <a:lstStyle/>
          <a:p>
            <a:fld id="{28828C88-9CA4-4340-ABAA-5DAC147B3A3A}" type="slidenum">
              <a:rPr kumimoji="1" lang="ja-JP" altLang="en-US" smtClean="0"/>
              <a:t>3</a:t>
            </a:fld>
            <a:endParaRPr kumimoji="1" lang="ja-JP" altLang="en-US"/>
          </a:p>
        </p:txBody>
      </p:sp>
    </p:spTree>
    <p:extLst>
      <p:ext uri="{BB962C8B-B14F-4D97-AF65-F5344CB8AC3E}">
        <p14:creationId xmlns:p14="http://schemas.microsoft.com/office/powerpoint/2010/main" val="3376164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98177" y="284476"/>
            <a:ext cx="6387737" cy="812805"/>
          </a:xfrm>
        </p:spPr>
        <p:txBody>
          <a:bodyPr>
            <a:normAutofit/>
          </a:bodyPr>
          <a:lstStyle/>
          <a:p>
            <a:r>
              <a:rPr lang="ja-JP" altLang="en-US" sz="4400" b="1" u="sng" dirty="0" smtClean="0">
                <a:solidFill>
                  <a:schemeClr val="accent2"/>
                </a:solidFill>
                <a:latin typeface="HG丸ｺﾞｼｯｸM-PRO" panose="020F0600000000000000" pitchFamily="50" charset="-128"/>
                <a:ea typeface="HG丸ｺﾞｼｯｸM-PRO" panose="020F0600000000000000" pitchFamily="50" charset="-128"/>
              </a:rPr>
              <a:t>茅ヶ崎市の現状</a:t>
            </a:r>
            <a:r>
              <a:rPr lang="ja-JP" altLang="en-US" sz="4400" b="1" u="sng" dirty="0">
                <a:solidFill>
                  <a:schemeClr val="accent2"/>
                </a:solidFill>
                <a:latin typeface="HG丸ｺﾞｼｯｸM-PRO" panose="020F0600000000000000" pitchFamily="50" charset="-128"/>
                <a:ea typeface="HG丸ｺﾞｼｯｸM-PRO" panose="020F0600000000000000" pitchFamily="50" charset="-128"/>
              </a:rPr>
              <a:t>と課題①</a:t>
            </a:r>
          </a:p>
        </p:txBody>
      </p:sp>
      <p:sp>
        <p:nvSpPr>
          <p:cNvPr id="3" name="コンテンツ プレースホルダー 2"/>
          <p:cNvSpPr>
            <a:spLocks noGrp="1"/>
          </p:cNvSpPr>
          <p:nvPr>
            <p:ph idx="1"/>
          </p:nvPr>
        </p:nvSpPr>
        <p:spPr>
          <a:xfrm>
            <a:off x="391885" y="1210234"/>
            <a:ext cx="11800115" cy="5141771"/>
          </a:xfrm>
        </p:spPr>
        <p:txBody>
          <a:bodyPr anchor="ctr">
            <a:noAutofit/>
          </a:bodyPr>
          <a:lstStyle/>
          <a:p>
            <a:pPr marL="0" indent="0">
              <a:buNone/>
            </a:pPr>
            <a:r>
              <a:rPr lang="ja-JP" altLang="en-US" sz="3200" dirty="0" smtClean="0">
                <a:latin typeface="HG丸ｺﾞｼｯｸM-PRO" panose="020F0600000000000000" pitchFamily="50" charset="-128"/>
                <a:ea typeface="HG丸ｺﾞｼｯｸM-PRO" panose="020F0600000000000000" pitchFamily="50" charset="-128"/>
              </a:rPr>
              <a:t>①茅ヶ崎市の委託相談は</a:t>
            </a:r>
            <a:r>
              <a:rPr lang="en-US" altLang="ja-JP" sz="3200" dirty="0" smtClean="0">
                <a:latin typeface="HG丸ｺﾞｼｯｸM-PRO" panose="020F0600000000000000" pitchFamily="50" charset="-128"/>
                <a:ea typeface="HG丸ｺﾞｼｯｸM-PRO" panose="020F0600000000000000" pitchFamily="50" charset="-128"/>
              </a:rPr>
              <a:t>4</a:t>
            </a:r>
            <a:r>
              <a:rPr lang="ja-JP" altLang="en-US" sz="3200" dirty="0" smtClean="0">
                <a:latin typeface="HG丸ｺﾞｼｯｸM-PRO" panose="020F0600000000000000" pitchFamily="50" charset="-128"/>
                <a:ea typeface="HG丸ｺﾞｼｯｸM-PRO" panose="020F0600000000000000" pitchFamily="50" charset="-128"/>
              </a:rPr>
              <a:t>か所</a:t>
            </a:r>
            <a:endParaRPr lang="en-US" altLang="ja-JP" sz="3200" dirty="0" smtClean="0">
              <a:latin typeface="HG丸ｺﾞｼｯｸM-PRO" panose="020F0600000000000000" pitchFamily="50" charset="-128"/>
              <a:ea typeface="HG丸ｺﾞｼｯｸM-PRO" panose="020F0600000000000000" pitchFamily="50" charset="-128"/>
            </a:endParaRPr>
          </a:p>
          <a:p>
            <a:pPr marL="0" lvl="0" indent="0">
              <a:buNone/>
            </a:pPr>
            <a:r>
              <a:rPr lang="ja-JP" altLang="en-US" sz="3200" dirty="0" smtClean="0">
                <a:latin typeface="HG丸ｺﾞｼｯｸM-PRO" panose="020F0600000000000000" pitchFamily="50" charset="-128"/>
                <a:ea typeface="HG丸ｺﾞｼｯｸM-PRO" panose="020F0600000000000000" pitchFamily="50" charset="-128"/>
              </a:rPr>
              <a:t>②</a:t>
            </a:r>
            <a:r>
              <a:rPr lang="ja-JP" altLang="ja-JP" sz="3200" dirty="0">
                <a:latin typeface="HG丸ｺﾞｼｯｸM-PRO" panose="020F0600000000000000" pitchFamily="50" charset="-128"/>
                <a:ea typeface="HG丸ｺﾞｼｯｸM-PRO" panose="020F0600000000000000" pitchFamily="50" charset="-128"/>
              </a:rPr>
              <a:t>令和４年４月現在支給決定対象者は</a:t>
            </a:r>
            <a:r>
              <a:rPr lang="en-US" altLang="ja-JP" sz="3200" dirty="0">
                <a:latin typeface="HG丸ｺﾞｼｯｸM-PRO" panose="020F0600000000000000" pitchFamily="50" charset="-128"/>
                <a:ea typeface="HG丸ｺﾞｼｯｸM-PRO" panose="020F0600000000000000" pitchFamily="50" charset="-128"/>
              </a:rPr>
              <a:t>2,223</a:t>
            </a:r>
            <a:r>
              <a:rPr lang="ja-JP" altLang="ja-JP" sz="3200" dirty="0">
                <a:latin typeface="HG丸ｺﾞｼｯｸM-PRO" panose="020F0600000000000000" pitchFamily="50" charset="-128"/>
                <a:ea typeface="HG丸ｺﾞｼｯｸM-PRO" panose="020F0600000000000000" pitchFamily="50" charset="-128"/>
              </a:rPr>
              <a:t>名</a:t>
            </a:r>
            <a:r>
              <a:rPr lang="ja-JP" altLang="ja-JP" sz="3200" dirty="0" smtClean="0">
                <a:latin typeface="HG丸ｺﾞｼｯｸM-PRO" panose="020F0600000000000000" pitchFamily="50" charset="-128"/>
                <a:ea typeface="HG丸ｺﾞｼｯｸM-PRO" panose="020F0600000000000000" pitchFamily="50" charset="-128"/>
              </a:rPr>
              <a:t>。</a:t>
            </a:r>
            <a:endParaRPr lang="en-US" altLang="ja-JP" sz="3200" dirty="0" smtClean="0">
              <a:latin typeface="HG丸ｺﾞｼｯｸM-PRO" panose="020F0600000000000000" pitchFamily="50" charset="-128"/>
              <a:ea typeface="HG丸ｺﾞｼｯｸM-PRO" panose="020F0600000000000000" pitchFamily="50" charset="-128"/>
            </a:endParaRPr>
          </a:p>
          <a:p>
            <a:pPr marL="0" lvl="0" indent="0">
              <a:buNone/>
            </a:pPr>
            <a:r>
              <a:rPr lang="ja-JP" altLang="en-US" sz="3200" dirty="0" smtClean="0">
                <a:latin typeface="HG丸ｺﾞｼｯｸM-PRO" panose="020F0600000000000000" pitchFamily="50" charset="-128"/>
                <a:ea typeface="HG丸ｺﾞｼｯｸM-PRO" panose="020F0600000000000000" pitchFamily="50" charset="-128"/>
              </a:rPr>
              <a:t>③</a:t>
            </a:r>
            <a:r>
              <a:rPr lang="ja-JP" altLang="ja-JP" sz="3200" dirty="0" err="1" smtClean="0">
                <a:latin typeface="HG丸ｺﾞｼｯｸM-PRO" panose="020F0600000000000000" pitchFamily="50" charset="-128"/>
                <a:ea typeface="HG丸ｺﾞｼｯｸM-PRO" panose="020F0600000000000000" pitchFamily="50" charset="-128"/>
              </a:rPr>
              <a:t>障</a:t>
            </a:r>
            <a:r>
              <a:rPr lang="ja-JP" altLang="ja-JP" sz="3200" dirty="0" err="1">
                <a:latin typeface="HG丸ｺﾞｼｯｸM-PRO" panose="020F0600000000000000" pitchFamily="50" charset="-128"/>
                <a:ea typeface="HG丸ｺﾞｼｯｸM-PRO" panose="020F0600000000000000" pitchFamily="50" charset="-128"/>
              </a:rPr>
              <a:t>がい</a:t>
            </a:r>
            <a:r>
              <a:rPr lang="ja-JP" altLang="ja-JP" sz="3200" dirty="0">
                <a:latin typeface="HG丸ｺﾞｼｯｸM-PRO" panose="020F0600000000000000" pitchFamily="50" charset="-128"/>
                <a:ea typeface="HG丸ｺﾞｼｯｸM-PRO" panose="020F0600000000000000" pitchFamily="50" charset="-128"/>
              </a:rPr>
              <a:t>関連の手帳所持者や自立支援医療、難病等障がい福祉に関する支援対象児、者は約</a:t>
            </a:r>
            <a:r>
              <a:rPr lang="en-US" altLang="ja-JP" sz="3200" dirty="0">
                <a:latin typeface="HG丸ｺﾞｼｯｸM-PRO" panose="020F0600000000000000" pitchFamily="50" charset="-128"/>
                <a:ea typeface="HG丸ｺﾞｼｯｸM-PRO" panose="020F0600000000000000" pitchFamily="50" charset="-128"/>
              </a:rPr>
              <a:t>15,000</a:t>
            </a:r>
            <a:r>
              <a:rPr lang="ja-JP" altLang="ja-JP" sz="3200" dirty="0" smtClean="0">
                <a:latin typeface="HG丸ｺﾞｼｯｸM-PRO" panose="020F0600000000000000" pitchFamily="50" charset="-128"/>
                <a:ea typeface="HG丸ｺﾞｼｯｸM-PRO" panose="020F0600000000000000" pitchFamily="50" charset="-128"/>
              </a:rPr>
              <a:t>名</a:t>
            </a:r>
            <a:endParaRPr lang="en-US" altLang="ja-JP" sz="3200" dirty="0" smtClean="0">
              <a:latin typeface="HG丸ｺﾞｼｯｸM-PRO" panose="020F0600000000000000" pitchFamily="50" charset="-128"/>
              <a:ea typeface="HG丸ｺﾞｼｯｸM-PRO" panose="020F0600000000000000" pitchFamily="50" charset="-128"/>
            </a:endParaRPr>
          </a:p>
          <a:p>
            <a:pPr marL="0" lvl="0" indent="0">
              <a:buNone/>
            </a:pPr>
            <a:r>
              <a:rPr lang="ja-JP" altLang="en-US" sz="3200" dirty="0" smtClean="0">
                <a:latin typeface="HG丸ｺﾞｼｯｸM-PRO" panose="020F0600000000000000" pitchFamily="50" charset="-128"/>
                <a:ea typeface="HG丸ｺﾞｼｯｸM-PRO" panose="020F0600000000000000" pitchFamily="50" charset="-128"/>
              </a:rPr>
              <a:t>④</a:t>
            </a:r>
            <a:r>
              <a:rPr lang="ja-JP" altLang="ja-JP" sz="3200" dirty="0" smtClean="0">
                <a:latin typeface="HG丸ｺﾞｼｯｸM-PRO" panose="020F0600000000000000" pitchFamily="50" charset="-128"/>
                <a:ea typeface="HG丸ｺﾞｼｯｸM-PRO" panose="020F0600000000000000" pitchFamily="50" charset="-128"/>
              </a:rPr>
              <a:t>指定</a:t>
            </a:r>
            <a:r>
              <a:rPr lang="ja-JP" altLang="ja-JP" sz="3200" dirty="0">
                <a:latin typeface="HG丸ｺﾞｼｯｸM-PRO" panose="020F0600000000000000" pitchFamily="50" charset="-128"/>
                <a:ea typeface="HG丸ｺﾞｼｯｸM-PRO" panose="020F0600000000000000" pitchFamily="50" charset="-128"/>
              </a:rPr>
              <a:t>特定相談支援</a:t>
            </a:r>
            <a:r>
              <a:rPr lang="ja-JP" altLang="ja-JP" sz="3200" dirty="0" smtClean="0">
                <a:latin typeface="HG丸ｺﾞｼｯｸM-PRO" panose="020F0600000000000000" pitchFamily="50" charset="-128"/>
                <a:ea typeface="HG丸ｺﾞｼｯｸM-PRO" panose="020F0600000000000000" pitchFamily="50" charset="-128"/>
              </a:rPr>
              <a:t>事業所</a:t>
            </a:r>
            <a:r>
              <a:rPr lang="ja-JP" altLang="en-US" sz="3200" dirty="0" smtClean="0">
                <a:latin typeface="HG丸ｺﾞｼｯｸM-PRO" panose="020F0600000000000000" pitchFamily="50" charset="-128"/>
                <a:ea typeface="HG丸ｺﾞｼｯｸM-PRO" panose="020F0600000000000000" pitchFamily="50" charset="-128"/>
              </a:rPr>
              <a:t>は１２ヶ所</a:t>
            </a:r>
            <a:endParaRPr lang="en-US" altLang="ja-JP" sz="3200" dirty="0" smtClean="0">
              <a:latin typeface="HG丸ｺﾞｼｯｸM-PRO" panose="020F0600000000000000" pitchFamily="50" charset="-128"/>
              <a:ea typeface="HG丸ｺﾞｼｯｸM-PRO" panose="020F0600000000000000" pitchFamily="50" charset="-128"/>
            </a:endParaRPr>
          </a:p>
          <a:p>
            <a:pPr marL="0" lvl="0" indent="0">
              <a:buNone/>
            </a:pPr>
            <a:r>
              <a:rPr lang="ja-JP" altLang="en-US" sz="3200" dirty="0" smtClean="0">
                <a:latin typeface="HG丸ｺﾞｼｯｸM-PRO" panose="020F0600000000000000" pitchFamily="50" charset="-128"/>
                <a:ea typeface="HG丸ｺﾞｼｯｸM-PRO" panose="020F0600000000000000" pitchFamily="50" charset="-128"/>
              </a:rPr>
              <a:t>⑤</a:t>
            </a:r>
            <a:r>
              <a:rPr lang="ja-JP" altLang="ja-JP" sz="3200" dirty="0" smtClean="0">
                <a:latin typeface="HG丸ｺﾞｼｯｸM-PRO" panose="020F0600000000000000" pitchFamily="50" charset="-128"/>
                <a:ea typeface="HG丸ｺﾞｼｯｸM-PRO" panose="020F0600000000000000" pitchFamily="50" charset="-128"/>
              </a:rPr>
              <a:t>相談</a:t>
            </a:r>
            <a:r>
              <a:rPr lang="ja-JP" altLang="ja-JP" sz="3200" dirty="0">
                <a:latin typeface="HG丸ｺﾞｼｯｸM-PRO" panose="020F0600000000000000" pitchFamily="50" charset="-128"/>
                <a:ea typeface="HG丸ｺﾞｼｯｸM-PRO" panose="020F0600000000000000" pitchFamily="50" charset="-128"/>
              </a:rPr>
              <a:t>支援や計画相談の対応</a:t>
            </a:r>
            <a:r>
              <a:rPr lang="ja-JP" altLang="ja-JP" sz="3200" dirty="0" smtClean="0">
                <a:latin typeface="HG丸ｺﾞｼｯｸM-PRO" panose="020F0600000000000000" pitchFamily="50" charset="-128"/>
                <a:ea typeface="HG丸ｺﾞｼｯｸM-PRO" panose="020F0600000000000000" pitchFamily="50" charset="-128"/>
              </a:rPr>
              <a:t>。</a:t>
            </a:r>
            <a:endParaRPr lang="en-US" altLang="ja-JP" sz="3200" dirty="0" smtClean="0">
              <a:latin typeface="HG丸ｺﾞｼｯｸM-PRO" panose="020F0600000000000000" pitchFamily="50" charset="-128"/>
              <a:ea typeface="HG丸ｺﾞｼｯｸM-PRO" panose="020F0600000000000000" pitchFamily="50" charset="-128"/>
            </a:endParaRPr>
          </a:p>
          <a:p>
            <a:pPr marL="0" lvl="0" indent="0">
              <a:buNone/>
            </a:pPr>
            <a:r>
              <a:rPr lang="ja-JP" altLang="ja-JP" sz="3200" dirty="0" smtClean="0">
                <a:latin typeface="HG丸ｺﾞｼｯｸM-PRO" panose="020F0600000000000000" pitchFamily="50" charset="-128"/>
                <a:ea typeface="HG丸ｺﾞｼｯｸM-PRO" panose="020F0600000000000000" pitchFamily="50" charset="-128"/>
              </a:rPr>
              <a:t>（</a:t>
            </a:r>
            <a:r>
              <a:rPr lang="en-US" altLang="ja-JP" sz="3200" dirty="0">
                <a:latin typeface="HG丸ｺﾞｼｯｸM-PRO" panose="020F0600000000000000" pitchFamily="50" charset="-128"/>
                <a:ea typeface="HG丸ｺﾞｼｯｸM-PRO" panose="020F0600000000000000" pitchFamily="50" charset="-128"/>
              </a:rPr>
              <a:t>4</a:t>
            </a:r>
            <a:r>
              <a:rPr lang="ja-JP" altLang="ja-JP" sz="3200" dirty="0">
                <a:latin typeface="HG丸ｺﾞｼｯｸM-PRO" panose="020F0600000000000000" pitchFamily="50" charset="-128"/>
                <a:ea typeface="HG丸ｺﾞｼｯｸM-PRO" panose="020F0600000000000000" pitchFamily="50" charset="-128"/>
              </a:rPr>
              <a:t>委託、</a:t>
            </a:r>
            <a:r>
              <a:rPr lang="en-US" altLang="ja-JP" sz="3200" dirty="0">
                <a:latin typeface="HG丸ｺﾞｼｯｸM-PRO" panose="020F0600000000000000" pitchFamily="50" charset="-128"/>
                <a:ea typeface="HG丸ｺﾞｼｯｸM-PRO" panose="020F0600000000000000" pitchFamily="50" charset="-128"/>
              </a:rPr>
              <a:t>12</a:t>
            </a:r>
            <a:r>
              <a:rPr lang="ja-JP" altLang="ja-JP" sz="3200" dirty="0" smtClean="0">
                <a:latin typeface="HG丸ｺﾞｼｯｸM-PRO" panose="020F0600000000000000" pitchFamily="50" charset="-128"/>
                <a:ea typeface="HG丸ｺﾞｼｯｸM-PRO" panose="020F0600000000000000" pitchFamily="50" charset="-128"/>
              </a:rPr>
              <a:t>名</a:t>
            </a:r>
            <a:r>
              <a:rPr lang="ja-JP" altLang="en-US" sz="3200" dirty="0" smtClean="0">
                <a:latin typeface="HG丸ｺﾞｼｯｸM-PRO" panose="020F0600000000000000" pitchFamily="50" charset="-128"/>
                <a:ea typeface="HG丸ｺﾞｼｯｸM-PRO" panose="020F0600000000000000" pitchFamily="50" charset="-128"/>
              </a:rPr>
              <a:t>　</a:t>
            </a:r>
            <a:r>
              <a:rPr lang="ja-JP" altLang="ja-JP" sz="3200" dirty="0" smtClean="0">
                <a:latin typeface="HG丸ｺﾞｼｯｸM-PRO" panose="020F0600000000000000" pitchFamily="50" charset="-128"/>
                <a:ea typeface="HG丸ｺﾞｼｯｸM-PRO" panose="020F0600000000000000" pitchFamily="50" charset="-128"/>
              </a:rPr>
              <a:t>指定</a:t>
            </a:r>
            <a:r>
              <a:rPr lang="ja-JP" altLang="ja-JP" sz="3200" dirty="0">
                <a:latin typeface="HG丸ｺﾞｼｯｸM-PRO" panose="020F0600000000000000" pitchFamily="50" charset="-128"/>
                <a:ea typeface="HG丸ｺﾞｼｯｸM-PRO" panose="020F0600000000000000" pitchFamily="50" charset="-128"/>
              </a:rPr>
              <a:t>特定</a:t>
            </a:r>
            <a:r>
              <a:rPr lang="en-US" altLang="ja-JP" sz="3200" dirty="0" smtClean="0">
                <a:latin typeface="HG丸ｺﾞｼｯｸM-PRO" panose="020F0600000000000000" pitchFamily="50" charset="-128"/>
                <a:ea typeface="HG丸ｺﾞｼｯｸM-PRO" panose="020F0600000000000000" pitchFamily="50" charset="-128"/>
              </a:rPr>
              <a:t>12</a:t>
            </a:r>
            <a:r>
              <a:rPr lang="ja-JP" altLang="ja-JP" sz="3200" dirty="0" smtClean="0">
                <a:latin typeface="HG丸ｺﾞｼｯｸM-PRO" panose="020F0600000000000000" pitchFamily="50" charset="-128"/>
                <a:ea typeface="HG丸ｺﾞｼｯｸM-PRO" panose="020F0600000000000000" pitchFamily="50" charset="-128"/>
              </a:rPr>
              <a:t>カ所</a:t>
            </a:r>
            <a:r>
              <a:rPr lang="en-US" altLang="ja-JP" sz="3200" dirty="0" smtClean="0">
                <a:latin typeface="HG丸ｺﾞｼｯｸM-PRO" panose="020F0600000000000000" pitchFamily="50" charset="-128"/>
                <a:ea typeface="HG丸ｺﾞｼｯｸM-PRO" panose="020F0600000000000000" pitchFamily="50" charset="-128"/>
              </a:rPr>
              <a:t>14</a:t>
            </a:r>
            <a:r>
              <a:rPr lang="ja-JP" altLang="ja-JP" sz="3200" dirty="0" smtClean="0">
                <a:latin typeface="HG丸ｺﾞｼｯｸM-PRO" panose="020F0600000000000000" pitchFamily="50" charset="-128"/>
                <a:ea typeface="HG丸ｺﾞｼｯｸM-PRO" panose="020F0600000000000000" pitchFamily="50" charset="-128"/>
              </a:rPr>
              <a:t>名</a:t>
            </a:r>
            <a:r>
              <a:rPr lang="ja-JP" altLang="ja-JP" sz="3200" dirty="0">
                <a:latin typeface="HG丸ｺﾞｼｯｸM-PRO" panose="020F0600000000000000" pitchFamily="50" charset="-128"/>
                <a:ea typeface="HG丸ｺﾞｼｯｸM-PRO" panose="020F0600000000000000" pitchFamily="50" charset="-128"/>
              </a:rPr>
              <a:t>。実働約</a:t>
            </a:r>
            <a:r>
              <a:rPr lang="en-US" altLang="ja-JP" sz="3200" dirty="0">
                <a:latin typeface="HG丸ｺﾞｼｯｸM-PRO" panose="020F0600000000000000" pitchFamily="50" charset="-128"/>
                <a:ea typeface="HG丸ｺﾞｼｯｸM-PRO" panose="020F0600000000000000" pitchFamily="50" charset="-128"/>
              </a:rPr>
              <a:t>20</a:t>
            </a:r>
            <a:r>
              <a:rPr lang="ja-JP" altLang="ja-JP" sz="3200" dirty="0">
                <a:latin typeface="HG丸ｺﾞｼｯｸM-PRO" panose="020F0600000000000000" pitchFamily="50" charset="-128"/>
                <a:ea typeface="HG丸ｺﾞｼｯｸM-PRO" panose="020F0600000000000000" pitchFamily="50" charset="-128"/>
              </a:rPr>
              <a:t>名前後</a:t>
            </a:r>
            <a:r>
              <a:rPr lang="ja-JP" altLang="ja-JP" sz="3200" dirty="0" smtClean="0">
                <a:latin typeface="HG丸ｺﾞｼｯｸM-PRO" panose="020F0600000000000000" pitchFamily="50" charset="-128"/>
                <a:ea typeface="HG丸ｺﾞｼｯｸM-PRO" panose="020F0600000000000000" pitchFamily="50" charset="-128"/>
              </a:rPr>
              <a:t>）</a:t>
            </a:r>
            <a:endParaRPr lang="en-US" altLang="ja-JP" sz="3200" dirty="0" smtClean="0">
              <a:latin typeface="HG丸ｺﾞｼｯｸM-PRO" panose="020F0600000000000000" pitchFamily="50" charset="-128"/>
              <a:ea typeface="HG丸ｺﾞｼｯｸM-PRO" panose="020F0600000000000000" pitchFamily="50" charset="-128"/>
            </a:endParaRPr>
          </a:p>
          <a:p>
            <a:pPr marL="0" lvl="0" indent="0">
              <a:buNone/>
            </a:pPr>
            <a:r>
              <a:rPr lang="ja-JP" altLang="en-US" sz="3200" dirty="0" smtClean="0">
                <a:latin typeface="HG丸ｺﾞｼｯｸM-PRO" panose="020F0600000000000000" pitchFamily="50" charset="-128"/>
                <a:ea typeface="HG丸ｺﾞｼｯｸM-PRO" panose="020F0600000000000000" pitchFamily="50" charset="-128"/>
              </a:rPr>
              <a:t>⑥</a:t>
            </a:r>
            <a:r>
              <a:rPr lang="ja-JP" altLang="ja-JP" sz="3200" dirty="0" smtClean="0">
                <a:latin typeface="HG丸ｺﾞｼｯｸM-PRO" panose="020F0600000000000000" pitchFamily="50" charset="-128"/>
                <a:ea typeface="HG丸ｺﾞｼｯｸM-PRO" panose="020F0600000000000000" pitchFamily="50" charset="-128"/>
              </a:rPr>
              <a:t>児童</a:t>
            </a:r>
            <a:r>
              <a:rPr lang="ja-JP" altLang="ja-JP" sz="3200" dirty="0">
                <a:latin typeface="HG丸ｺﾞｼｯｸM-PRO" panose="020F0600000000000000" pitchFamily="50" charset="-128"/>
                <a:ea typeface="HG丸ｺﾞｼｯｸM-PRO" panose="020F0600000000000000" pitchFamily="50" charset="-128"/>
              </a:rPr>
              <a:t>の相談事業所は「つみき」、「うーたん」が</a:t>
            </a:r>
            <a:r>
              <a:rPr lang="ja-JP" altLang="ja-JP" sz="3200" dirty="0" smtClean="0">
                <a:latin typeface="HG丸ｺﾞｼｯｸM-PRO" panose="020F0600000000000000" pitchFamily="50" charset="-128"/>
                <a:ea typeface="HG丸ｺﾞｼｯｸM-PRO" panose="020F0600000000000000" pitchFamily="50" charset="-128"/>
              </a:rPr>
              <a:t>中心</a:t>
            </a:r>
            <a:endParaRPr lang="en-US" altLang="ja-JP" sz="3200" dirty="0" smtClean="0">
              <a:latin typeface="HG丸ｺﾞｼｯｸM-PRO" panose="020F0600000000000000" pitchFamily="50" charset="-128"/>
              <a:ea typeface="HG丸ｺﾞｼｯｸM-PRO" panose="020F0600000000000000" pitchFamily="50" charset="-128"/>
            </a:endParaRPr>
          </a:p>
        </p:txBody>
      </p:sp>
      <p:pic>
        <p:nvPicPr>
          <p:cNvPr id="4" name="Picture 2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209649" y="246937"/>
            <a:ext cx="1541553" cy="1700687"/>
          </a:xfrm>
          <a:prstGeom prst="rect">
            <a:avLst/>
          </a:prstGeom>
          <a:noFill/>
        </p:spPr>
      </p:pic>
      <p:sp>
        <p:nvSpPr>
          <p:cNvPr id="5" name="スライド番号プレースホルダー 4"/>
          <p:cNvSpPr>
            <a:spLocks noGrp="1"/>
          </p:cNvSpPr>
          <p:nvPr>
            <p:ph type="sldNum" sz="quarter" idx="12"/>
          </p:nvPr>
        </p:nvSpPr>
        <p:spPr/>
        <p:txBody>
          <a:bodyPr/>
          <a:lstStyle/>
          <a:p>
            <a:fld id="{28828C88-9CA4-4340-ABAA-5DAC147B3A3A}" type="slidenum">
              <a:rPr kumimoji="1" lang="ja-JP" altLang="en-US" smtClean="0"/>
              <a:t>4</a:t>
            </a:fld>
            <a:endParaRPr kumimoji="1" lang="ja-JP" altLang="en-US"/>
          </a:p>
        </p:txBody>
      </p:sp>
    </p:spTree>
    <p:extLst>
      <p:ext uri="{BB962C8B-B14F-4D97-AF65-F5344CB8AC3E}">
        <p14:creationId xmlns:p14="http://schemas.microsoft.com/office/powerpoint/2010/main" val="3448928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72836" y="143456"/>
            <a:ext cx="10480965" cy="549271"/>
          </a:xfrm>
        </p:spPr>
        <p:txBody>
          <a:bodyPr>
            <a:normAutofit fontScale="90000"/>
          </a:bodyPr>
          <a:lstStyle/>
          <a:p>
            <a:pPr algn="ctr"/>
            <a:r>
              <a:rPr lang="ja-JP" altLang="en-US" sz="4000" dirty="0">
                <a:solidFill>
                  <a:schemeClr val="accent2"/>
                </a:solidFill>
                <a:latin typeface="HG丸ｺﾞｼｯｸM-PRO" panose="020F0600000000000000" pitchFamily="50" charset="-128"/>
                <a:ea typeface="HG丸ｺﾞｼｯｸM-PRO" panose="020F0600000000000000" pitchFamily="50" charset="-128"/>
              </a:rPr>
              <a:t>基幹相談支援</a:t>
            </a:r>
            <a:r>
              <a:rPr lang="ja-JP" altLang="en-US" sz="4000" dirty="0" smtClean="0">
                <a:solidFill>
                  <a:schemeClr val="accent2"/>
                </a:solidFill>
                <a:latin typeface="HG丸ｺﾞｼｯｸM-PRO" panose="020F0600000000000000" pitchFamily="50" charset="-128"/>
                <a:ea typeface="HG丸ｺﾞｼｯｸM-PRO" panose="020F0600000000000000" pitchFamily="50" charset="-128"/>
              </a:rPr>
              <a:t>センター設置に対する国の動向</a:t>
            </a:r>
            <a:endParaRPr kumimoji="1" lang="ja-JP" altLang="en-US" sz="4000" dirty="0"/>
          </a:p>
        </p:txBody>
      </p:sp>
      <p:sp>
        <p:nvSpPr>
          <p:cNvPr id="3" name="コンテンツ プレースホルダー 2"/>
          <p:cNvSpPr>
            <a:spLocks noGrp="1"/>
          </p:cNvSpPr>
          <p:nvPr>
            <p:ph idx="1"/>
          </p:nvPr>
        </p:nvSpPr>
        <p:spPr>
          <a:xfrm>
            <a:off x="872836" y="692728"/>
            <a:ext cx="10515600" cy="4502728"/>
          </a:xfrm>
        </p:spPr>
        <p:style>
          <a:lnRef idx="2">
            <a:schemeClr val="dk1"/>
          </a:lnRef>
          <a:fillRef idx="1">
            <a:schemeClr val="lt1"/>
          </a:fillRef>
          <a:effectRef idx="0">
            <a:schemeClr val="dk1"/>
          </a:effectRef>
          <a:fontRef idx="minor">
            <a:schemeClr val="dk1"/>
          </a:fontRef>
        </p:style>
        <p:txBody>
          <a:bodyPr>
            <a:normAutofit/>
          </a:bodyPr>
          <a:lstStyle/>
          <a:p>
            <a:pPr marL="0" indent="0">
              <a:buNone/>
            </a:pPr>
            <a:r>
              <a:rPr kumimoji="1" lang="ja-JP" altLang="en-US" sz="2400" dirty="0" smtClean="0"/>
              <a:t>障害福祉サービス等及び</a:t>
            </a:r>
            <a:r>
              <a:rPr kumimoji="1" lang="ja-JP" altLang="en-US" sz="2200" dirty="0" smtClean="0"/>
              <a:t>障害児通所</a:t>
            </a:r>
            <a:r>
              <a:rPr kumimoji="1" lang="ja-JP" altLang="en-US" sz="2400" dirty="0" smtClean="0"/>
              <a:t>支援等の円滑な実施を確保するための基本的な指針（抜粋）</a:t>
            </a:r>
            <a:endParaRPr kumimoji="1" lang="en-US" altLang="ja-JP" sz="2400" dirty="0" smtClean="0"/>
          </a:p>
          <a:p>
            <a:pPr marL="0" indent="0">
              <a:lnSpc>
                <a:spcPct val="60000"/>
              </a:lnSpc>
              <a:buNone/>
            </a:pPr>
            <a:r>
              <a:rPr lang="ja-JP" altLang="en-US" sz="1800" dirty="0" smtClean="0"/>
              <a:t>三　相談支援の提供体制の確保に関する基本的な考え方</a:t>
            </a:r>
            <a:endParaRPr lang="en-US" altLang="ja-JP" sz="1800" dirty="0" smtClean="0"/>
          </a:p>
          <a:p>
            <a:pPr marL="0" indent="0">
              <a:lnSpc>
                <a:spcPct val="60000"/>
              </a:lnSpc>
              <a:buNone/>
            </a:pPr>
            <a:r>
              <a:rPr lang="ja-JP" altLang="en-US" sz="1800" dirty="0" smtClean="0"/>
              <a:t>　１　相談支援体制の構築</a:t>
            </a:r>
            <a:endParaRPr lang="en-US" altLang="ja-JP" sz="2400" dirty="0" smtClean="0"/>
          </a:p>
          <a:p>
            <a:pPr marL="0" indent="0">
              <a:buNone/>
            </a:pPr>
            <a:r>
              <a:rPr lang="ja-JP" altLang="en-US" sz="2000" dirty="0" smtClean="0"/>
              <a:t>　</a:t>
            </a:r>
            <a:r>
              <a:rPr lang="ja-JP" altLang="en-US" sz="1600" dirty="0" smtClean="0"/>
              <a:t>都道府県及び市町村は、福祉に関する各般の問題について障害者等からの相談に応じる体制の整備に加えて、サービス等利用計画の作成を含めた相談支援を行う人材の育成支援、個別事例における専門的な指導や助言を行うほか、利用者及び地域の障害福祉サービスや地域相談支援等の社会的基盤の整備の実情を的確に把握し、特定相談支援事業所の充実のため、必要な施策を確保してかなければならない。これらの取組を効果的に進めるため、市町村においては、地域における相談支援の中核機関である</a:t>
            </a:r>
            <a:r>
              <a:rPr lang="ja-JP" altLang="en-US" sz="1600" b="1" dirty="0" smtClean="0">
                <a:solidFill>
                  <a:srgbClr val="FF0000"/>
                </a:solidFill>
              </a:rPr>
              <a:t>基幹相談支援センターを設置</a:t>
            </a:r>
            <a:r>
              <a:rPr lang="ja-JP" altLang="en-US" sz="1600" dirty="0" smtClean="0"/>
              <a:t>し、相談支援に関して指導的役割を担う人材である主任相談支援専門員を計画的に確保するとともに、その機能を有効的に活用することが重要である。</a:t>
            </a:r>
            <a:endParaRPr lang="en-US" altLang="ja-JP" sz="1600" dirty="0" smtClean="0"/>
          </a:p>
          <a:p>
            <a:pPr marL="0" indent="0">
              <a:lnSpc>
                <a:spcPct val="50000"/>
              </a:lnSpc>
              <a:buNone/>
            </a:pPr>
            <a:endParaRPr lang="en-US" altLang="ja-JP" sz="2000" dirty="0" smtClean="0"/>
          </a:p>
          <a:p>
            <a:pPr marL="0" indent="0">
              <a:lnSpc>
                <a:spcPct val="50000"/>
              </a:lnSpc>
              <a:buNone/>
            </a:pPr>
            <a:r>
              <a:rPr lang="ja-JP" altLang="en-US" sz="2000" dirty="0" smtClean="0"/>
              <a:t>成果目標（第６期障</a:t>
            </a:r>
            <a:r>
              <a:rPr lang="ja-JP" altLang="en-US" sz="2000" dirty="0"/>
              <a:t>害</a:t>
            </a:r>
            <a:r>
              <a:rPr lang="ja-JP" altLang="en-US" sz="2000" dirty="0" smtClean="0"/>
              <a:t>福祉計画・第２期障害児福祉計画）</a:t>
            </a:r>
            <a:endParaRPr lang="en-US" altLang="ja-JP" sz="2000" dirty="0" smtClean="0"/>
          </a:p>
          <a:p>
            <a:pPr marL="0" indent="0">
              <a:lnSpc>
                <a:spcPct val="50000"/>
              </a:lnSpc>
              <a:buNone/>
            </a:pPr>
            <a:r>
              <a:rPr kumimoji="1" lang="ja-JP" altLang="en-US" sz="1800" dirty="0" smtClean="0"/>
              <a:t>６　相談支援体制の充実・強化等</a:t>
            </a:r>
            <a:endParaRPr kumimoji="1" lang="en-US" altLang="ja-JP" sz="1800" dirty="0" smtClean="0"/>
          </a:p>
          <a:p>
            <a:pPr marL="0" indent="0">
              <a:buNone/>
            </a:pPr>
            <a:r>
              <a:rPr lang="ja-JP" altLang="en-US" sz="2000" dirty="0" smtClean="0"/>
              <a:t>　</a:t>
            </a:r>
            <a:r>
              <a:rPr lang="ja-JP" altLang="en-US" sz="1600" dirty="0" smtClean="0"/>
              <a:t>令和５年度末までに、各市町村又は各圏域において、総合的・専門的な相談支援の実施及び地域の相談支援体制の強化を実施する体制を確保する。</a:t>
            </a:r>
            <a:r>
              <a:rPr kumimoji="1" lang="ja-JP" altLang="en-US" sz="1600" dirty="0"/>
              <a:t>　</a:t>
            </a:r>
            <a:r>
              <a:rPr kumimoji="1" lang="ja-JP" altLang="en-US" sz="1600" dirty="0" smtClean="0"/>
              <a:t>→　</a:t>
            </a:r>
            <a:r>
              <a:rPr kumimoji="1" lang="ja-JP" altLang="en-US" sz="1600" b="1" dirty="0" smtClean="0">
                <a:solidFill>
                  <a:srgbClr val="FF0000"/>
                </a:solidFill>
              </a:rPr>
              <a:t>基幹相談支援センターの設置</a:t>
            </a:r>
            <a:endParaRPr kumimoji="1" lang="ja-JP" altLang="en-US" sz="1600" b="1" dirty="0">
              <a:solidFill>
                <a:srgbClr val="FF0000"/>
              </a:solidFill>
            </a:endParaRPr>
          </a:p>
        </p:txBody>
      </p:sp>
      <p:sp>
        <p:nvSpPr>
          <p:cNvPr id="4" name="コンテンツ プレースホルダー 2"/>
          <p:cNvSpPr txBox="1">
            <a:spLocks/>
          </p:cNvSpPr>
          <p:nvPr/>
        </p:nvSpPr>
        <p:spPr>
          <a:xfrm>
            <a:off x="865911" y="5264723"/>
            <a:ext cx="10515600" cy="1454727"/>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228589" indent="-228589" algn="l" defTabSz="914354" rtl="0" eaLnBrk="1" latinLnBrk="0" hangingPunct="1">
              <a:lnSpc>
                <a:spcPct val="90000"/>
              </a:lnSpc>
              <a:spcBef>
                <a:spcPts val="1000"/>
              </a:spcBef>
              <a:buFont typeface="Arial" panose="020B0604020202020204" pitchFamily="34" charset="0"/>
              <a:buChar char="•"/>
              <a:defRPr kumimoji="1" sz="2800" kern="1200">
                <a:solidFill>
                  <a:schemeClr val="dk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kumimoji="1" sz="2400" kern="1200">
                <a:solidFill>
                  <a:schemeClr val="dk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kumimoji="1" sz="2000" kern="1200">
                <a:solidFill>
                  <a:schemeClr val="dk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9pPr>
          </a:lstStyle>
          <a:p>
            <a:pPr marL="0" indent="0">
              <a:buFont typeface="Arial" panose="020B0604020202020204" pitchFamily="34" charset="0"/>
              <a:buNone/>
            </a:pPr>
            <a:r>
              <a:rPr lang="ja-JP" altLang="en-US" sz="2200" dirty="0" smtClean="0"/>
              <a:t>障害者総合支援法等の一部を改正する法律（令和６年４月１日施行）</a:t>
            </a:r>
            <a:endParaRPr lang="en-US" altLang="ja-JP" sz="2200" dirty="0" smtClean="0"/>
          </a:p>
          <a:p>
            <a:pPr marL="0" indent="0">
              <a:buFont typeface="Arial" panose="020B0604020202020204" pitchFamily="34" charset="0"/>
              <a:buNone/>
            </a:pPr>
            <a:r>
              <a:rPr lang="ja-JP" altLang="en-US" sz="1800" dirty="0" smtClean="0"/>
              <a:t>障害者等の地域生活の支援体制の充実</a:t>
            </a:r>
            <a:endParaRPr lang="en-US" altLang="ja-JP" sz="1800" dirty="0" smtClean="0"/>
          </a:p>
          <a:p>
            <a:pPr marL="0" indent="0">
              <a:buFont typeface="Arial" panose="020B0604020202020204" pitchFamily="34" charset="0"/>
              <a:buNone/>
            </a:pPr>
            <a:r>
              <a:rPr lang="ja-JP" altLang="en-US" sz="2400" dirty="0" smtClean="0"/>
              <a:t>　</a:t>
            </a:r>
            <a:r>
              <a:rPr lang="ja-JP" altLang="en-US" sz="1600" dirty="0" smtClean="0"/>
              <a:t>障害者が安心して地域生活を送れるよう、地域の相談支援の中核的な役割を担う</a:t>
            </a:r>
            <a:r>
              <a:rPr lang="ja-JP" altLang="en-US" sz="1600" b="1" dirty="0" smtClean="0">
                <a:solidFill>
                  <a:srgbClr val="FF0000"/>
                </a:solidFill>
              </a:rPr>
              <a:t>基幹相談支援センター</a:t>
            </a:r>
            <a:r>
              <a:rPr lang="ja-JP" altLang="en-US" sz="1600" dirty="0" smtClean="0"/>
              <a:t>及び緊急時の対応や施設等からの地域移行の促進を担う地域生活支援拠点等の整備を</a:t>
            </a:r>
            <a:r>
              <a:rPr lang="ja-JP" altLang="en-US" sz="1600" b="1" dirty="0" smtClean="0">
                <a:solidFill>
                  <a:srgbClr val="FF0000"/>
                </a:solidFill>
              </a:rPr>
              <a:t>市町村の努力義務化</a:t>
            </a:r>
            <a:r>
              <a:rPr lang="ja-JP" altLang="en-US" sz="1600" dirty="0" smtClean="0"/>
              <a:t>とする。</a:t>
            </a:r>
            <a:endParaRPr lang="en-US" altLang="ja-JP" sz="1600" dirty="0" smtClean="0"/>
          </a:p>
        </p:txBody>
      </p:sp>
      <p:sp>
        <p:nvSpPr>
          <p:cNvPr id="5" name="スライド番号プレースホルダー 4"/>
          <p:cNvSpPr>
            <a:spLocks noGrp="1"/>
          </p:cNvSpPr>
          <p:nvPr>
            <p:ph type="sldNum" sz="quarter" idx="12"/>
          </p:nvPr>
        </p:nvSpPr>
        <p:spPr/>
        <p:txBody>
          <a:bodyPr/>
          <a:lstStyle/>
          <a:p>
            <a:fld id="{28828C88-9CA4-4340-ABAA-5DAC147B3A3A}" type="slidenum">
              <a:rPr kumimoji="1" lang="ja-JP" altLang="en-US" smtClean="0"/>
              <a:t>5</a:t>
            </a:fld>
            <a:endParaRPr kumimoji="1" lang="ja-JP" altLang="en-US"/>
          </a:p>
        </p:txBody>
      </p:sp>
    </p:spTree>
    <p:extLst>
      <p:ext uri="{BB962C8B-B14F-4D97-AF65-F5344CB8AC3E}">
        <p14:creationId xmlns:p14="http://schemas.microsoft.com/office/powerpoint/2010/main" val="3124567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1" y="143452"/>
            <a:ext cx="10515600" cy="660107"/>
          </a:xfrm>
        </p:spPr>
        <p:txBody>
          <a:bodyPr>
            <a:normAutofit fontScale="90000"/>
          </a:bodyPr>
          <a:lstStyle/>
          <a:p>
            <a:pPr algn="ctr"/>
            <a:r>
              <a:rPr lang="ja-JP" altLang="en-US" dirty="0" smtClean="0">
                <a:solidFill>
                  <a:schemeClr val="accent2"/>
                </a:solidFill>
                <a:latin typeface="HG丸ｺﾞｼｯｸM-PRO" panose="020F0600000000000000" pitchFamily="50" charset="-128"/>
                <a:ea typeface="HG丸ｺﾞｼｯｸM-PRO" panose="020F0600000000000000" pitchFamily="50" charset="-128"/>
              </a:rPr>
              <a:t>基幹相談支援センターの役割のイメージ</a:t>
            </a:r>
            <a:endParaRPr kumimoji="1" lang="ja-JP" altLang="en-US" dirty="0"/>
          </a:p>
        </p:txBody>
      </p:sp>
      <p:sp>
        <p:nvSpPr>
          <p:cNvPr id="6" name="コンテンツ プレースホルダー 5"/>
          <p:cNvSpPr>
            <a:spLocks noGrp="1"/>
          </p:cNvSpPr>
          <p:nvPr>
            <p:ph idx="1"/>
          </p:nvPr>
        </p:nvSpPr>
        <p:spPr>
          <a:xfrm>
            <a:off x="838201" y="731109"/>
            <a:ext cx="10515600" cy="709758"/>
          </a:xfrm>
        </p:spPr>
        <p:style>
          <a:lnRef idx="2">
            <a:schemeClr val="dk1"/>
          </a:lnRef>
          <a:fillRef idx="1">
            <a:schemeClr val="lt1"/>
          </a:fillRef>
          <a:effectRef idx="0">
            <a:schemeClr val="dk1"/>
          </a:effectRef>
          <a:fontRef idx="minor">
            <a:schemeClr val="dk1"/>
          </a:fontRef>
        </p:style>
        <p:txBody>
          <a:bodyPr anchor="ctr" anchorCtr="0">
            <a:normAutofit lnSpcReduction="10000"/>
          </a:bodyPr>
          <a:lstStyle/>
          <a:p>
            <a:pPr marL="0" indent="0">
              <a:buNone/>
            </a:pPr>
            <a:r>
              <a:rPr kumimoji="1" lang="ja-JP" altLang="en-US" dirty="0" smtClean="0"/>
              <a:t>　</a:t>
            </a:r>
            <a:r>
              <a:rPr kumimoji="1" lang="ja-JP" altLang="en-US" sz="1800" dirty="0" smtClean="0"/>
              <a:t>基幹相談支援センターは、地域の相談支援の拠点として総合的な相談業務（身体障がい・知的障がい・精神障がい）等を地域の実状に応じて実施する。</a:t>
            </a:r>
            <a:endParaRPr kumimoji="1" lang="ja-JP" altLang="en-US" sz="1800" dirty="0"/>
          </a:p>
        </p:txBody>
      </p:sp>
      <p:pic>
        <p:nvPicPr>
          <p:cNvPr id="7" name="図 6"/>
          <p:cNvPicPr>
            <a:picLocks noChangeAspect="1"/>
          </p:cNvPicPr>
          <p:nvPr/>
        </p:nvPicPr>
        <p:blipFill rotWithShape="1">
          <a:blip r:embed="rId2">
            <a:clrChange>
              <a:clrFrom>
                <a:srgbClr val="FFFFFF"/>
              </a:clrFrom>
              <a:clrTo>
                <a:srgbClr val="FFFFFF">
                  <a:alpha val="0"/>
                </a:srgbClr>
              </a:clrTo>
            </a:clrChange>
          </a:blip>
          <a:srcRect t="26485"/>
          <a:stretch/>
        </p:blipFill>
        <p:spPr>
          <a:xfrm>
            <a:off x="955563" y="1523999"/>
            <a:ext cx="10279360" cy="5209306"/>
          </a:xfrm>
          <a:prstGeom prst="rect">
            <a:avLst/>
          </a:prstGeom>
          <a:noFill/>
          <a:ln>
            <a:solidFill>
              <a:schemeClr val="tx1"/>
            </a:solidFill>
          </a:ln>
        </p:spPr>
      </p:pic>
      <p:sp>
        <p:nvSpPr>
          <p:cNvPr id="3" name="スライド番号プレースホルダー 2"/>
          <p:cNvSpPr>
            <a:spLocks noGrp="1"/>
          </p:cNvSpPr>
          <p:nvPr>
            <p:ph type="sldNum" sz="quarter" idx="12"/>
          </p:nvPr>
        </p:nvSpPr>
        <p:spPr/>
        <p:txBody>
          <a:bodyPr/>
          <a:lstStyle/>
          <a:p>
            <a:fld id="{28828C88-9CA4-4340-ABAA-5DAC147B3A3A}" type="slidenum">
              <a:rPr kumimoji="1" lang="ja-JP" altLang="en-US" smtClean="0"/>
              <a:t>6</a:t>
            </a:fld>
            <a:endParaRPr kumimoji="1" lang="ja-JP" altLang="en-US"/>
          </a:p>
        </p:txBody>
      </p:sp>
    </p:spTree>
    <p:extLst>
      <p:ext uri="{BB962C8B-B14F-4D97-AF65-F5344CB8AC3E}">
        <p14:creationId xmlns:p14="http://schemas.microsoft.com/office/powerpoint/2010/main" val="2551911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1" y="365129"/>
            <a:ext cx="10515600" cy="706025"/>
          </a:xfrm>
        </p:spPr>
        <p:txBody>
          <a:bodyPr>
            <a:normAutofit/>
          </a:bodyPr>
          <a:lstStyle/>
          <a:p>
            <a:pPr algn="ctr"/>
            <a:r>
              <a:rPr lang="ja-JP" altLang="en-US" dirty="0" err="1" smtClean="0">
                <a:solidFill>
                  <a:schemeClr val="accent2"/>
                </a:solidFill>
                <a:latin typeface="HG丸ｺﾞｼｯｸM-PRO" panose="020F0600000000000000" pitchFamily="50" charset="-128"/>
                <a:ea typeface="HG丸ｺﾞｼｯｸM-PRO" panose="020F0600000000000000" pitchFamily="50" charset="-128"/>
              </a:rPr>
              <a:t>障がい</a:t>
            </a:r>
            <a:r>
              <a:rPr lang="ja-JP" altLang="en-US" dirty="0" smtClean="0">
                <a:solidFill>
                  <a:schemeClr val="accent2"/>
                </a:solidFill>
                <a:latin typeface="HG丸ｺﾞｼｯｸM-PRO" panose="020F0600000000000000" pitchFamily="50" charset="-128"/>
                <a:ea typeface="HG丸ｺﾞｼｯｸM-PRO" panose="020F0600000000000000" pitchFamily="50" charset="-128"/>
              </a:rPr>
              <a:t>者への相談支援の経緯</a:t>
            </a:r>
            <a:endParaRPr kumimoji="1" lang="ja-JP" altLang="en-US" dirty="0"/>
          </a:p>
        </p:txBody>
      </p:sp>
      <p:sp>
        <p:nvSpPr>
          <p:cNvPr id="3" name="コンテンツ プレースホルダー 2"/>
          <p:cNvSpPr>
            <a:spLocks noGrp="1"/>
          </p:cNvSpPr>
          <p:nvPr>
            <p:ph idx="1"/>
          </p:nvPr>
        </p:nvSpPr>
        <p:spPr>
          <a:xfrm>
            <a:off x="838201" y="1071154"/>
            <a:ext cx="10515600" cy="1630482"/>
          </a:xfrm>
        </p:spPr>
        <p:style>
          <a:lnRef idx="2">
            <a:schemeClr val="dk1"/>
          </a:lnRef>
          <a:fillRef idx="1">
            <a:schemeClr val="lt1"/>
          </a:fillRef>
          <a:effectRef idx="0">
            <a:schemeClr val="dk1"/>
          </a:effectRef>
          <a:fontRef idx="minor">
            <a:schemeClr val="dk1"/>
          </a:fontRef>
        </p:style>
        <p:txBody>
          <a:bodyPr>
            <a:normAutofit/>
          </a:bodyPr>
          <a:lstStyle/>
          <a:p>
            <a:pPr marL="0" indent="0">
              <a:buNone/>
            </a:pPr>
            <a:r>
              <a:rPr kumimoji="1" lang="ja-JP" altLang="en-US" sz="2400" dirty="0" smtClean="0"/>
              <a:t>平成</a:t>
            </a:r>
            <a:r>
              <a:rPr lang="ja-JP" altLang="en-US" sz="2400" dirty="0" smtClean="0"/>
              <a:t>２</a:t>
            </a:r>
            <a:r>
              <a:rPr kumimoji="1" lang="ja-JP" altLang="en-US" sz="2400" dirty="0" smtClean="0"/>
              <a:t>年～８年　身体・知的・精神　各相談支援関連事業開始</a:t>
            </a:r>
            <a:endParaRPr kumimoji="1" lang="en-US" altLang="ja-JP" sz="2400" dirty="0" smtClean="0"/>
          </a:p>
          <a:p>
            <a:pPr marL="0" indent="0">
              <a:lnSpc>
                <a:spcPct val="50000"/>
              </a:lnSpc>
              <a:buNone/>
            </a:pPr>
            <a:r>
              <a:rPr lang="ja-JP" altLang="en-US" dirty="0"/>
              <a:t>　</a:t>
            </a:r>
            <a:r>
              <a:rPr lang="ja-JP" altLang="en-US" dirty="0" smtClean="0"/>
              <a:t>　　　　　</a:t>
            </a:r>
            <a:r>
              <a:rPr lang="ja-JP" altLang="en-US" sz="1800" dirty="0" smtClean="0"/>
              <a:t>◆</a:t>
            </a:r>
            <a:r>
              <a:rPr lang="ja-JP" altLang="en-US" sz="1800" dirty="0" err="1" smtClean="0"/>
              <a:t>身体障がい</a:t>
            </a:r>
            <a:r>
              <a:rPr lang="ja-JP" altLang="en-US" sz="1800" dirty="0" smtClean="0"/>
              <a:t>者：市町村障害者生活支援事業（平成８年）</a:t>
            </a:r>
            <a:endParaRPr lang="en-US" altLang="ja-JP" sz="1800" dirty="0" smtClean="0"/>
          </a:p>
          <a:p>
            <a:pPr marL="0" indent="0">
              <a:lnSpc>
                <a:spcPct val="50000"/>
              </a:lnSpc>
              <a:buNone/>
            </a:pPr>
            <a:r>
              <a:rPr kumimoji="1" lang="ja-JP" altLang="en-US" sz="2400" dirty="0" smtClean="0"/>
              <a:t>　　　　　　　</a:t>
            </a:r>
            <a:r>
              <a:rPr kumimoji="1" lang="ja-JP" altLang="en-US" sz="1800" dirty="0" smtClean="0"/>
              <a:t>◆知的</a:t>
            </a:r>
            <a:r>
              <a:rPr kumimoji="1" lang="ja-JP" altLang="en-US" sz="1800" dirty="0" err="1" smtClean="0"/>
              <a:t>障がい</a:t>
            </a:r>
            <a:r>
              <a:rPr kumimoji="1" lang="ja-JP" altLang="en-US" sz="1800" dirty="0" smtClean="0"/>
              <a:t>者：障害児（者）地域療育等拠点施設事業（平成２年）</a:t>
            </a:r>
            <a:endParaRPr kumimoji="1" lang="en-US" altLang="ja-JP" sz="1800" dirty="0" smtClean="0"/>
          </a:p>
          <a:p>
            <a:pPr marL="0" indent="0">
              <a:lnSpc>
                <a:spcPct val="50000"/>
              </a:lnSpc>
              <a:buNone/>
            </a:pPr>
            <a:r>
              <a:rPr lang="ja-JP" altLang="en-US" sz="1800" dirty="0"/>
              <a:t>　</a:t>
            </a:r>
            <a:r>
              <a:rPr lang="ja-JP" altLang="en-US" sz="1800" dirty="0" smtClean="0"/>
              <a:t>　　　　　　　　　　　　　　  →障害児（者）地域療育等支援事業（平成８年）</a:t>
            </a:r>
            <a:endParaRPr kumimoji="1" lang="en-US" altLang="ja-JP" sz="1800" dirty="0" smtClean="0"/>
          </a:p>
          <a:p>
            <a:pPr marL="0" indent="0">
              <a:lnSpc>
                <a:spcPct val="50000"/>
              </a:lnSpc>
              <a:buNone/>
            </a:pPr>
            <a:r>
              <a:rPr lang="ja-JP" altLang="en-US" sz="1800" dirty="0"/>
              <a:t>　</a:t>
            </a:r>
            <a:r>
              <a:rPr lang="ja-JP" altLang="en-US" sz="1800" dirty="0" smtClean="0"/>
              <a:t>　　　　　　　      ◆</a:t>
            </a:r>
            <a:r>
              <a:rPr lang="ja-JP" altLang="en-US" sz="1800" dirty="0" err="1" smtClean="0"/>
              <a:t>精神障がい</a:t>
            </a:r>
            <a:r>
              <a:rPr lang="ja-JP" altLang="en-US" sz="1800" dirty="0" smtClean="0"/>
              <a:t>者：精神障害者地域生活支援事業（平成８年）</a:t>
            </a:r>
            <a:endParaRPr kumimoji="1" lang="ja-JP" altLang="en-US" sz="1800" dirty="0"/>
          </a:p>
        </p:txBody>
      </p:sp>
      <p:sp>
        <p:nvSpPr>
          <p:cNvPr id="4" name="コンテンツ プレースホルダー 2"/>
          <p:cNvSpPr txBox="1">
            <a:spLocks/>
          </p:cNvSpPr>
          <p:nvPr/>
        </p:nvSpPr>
        <p:spPr>
          <a:xfrm>
            <a:off x="838201" y="2823961"/>
            <a:ext cx="10515600" cy="1459084"/>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228589" indent="-228589" algn="l" defTabSz="914354"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smtClean="0"/>
              <a:t>平成１５年　障害者支援費支給制度開始</a:t>
            </a:r>
            <a:endParaRPr lang="en-US" altLang="ja-JP" sz="2400" dirty="0" smtClean="0"/>
          </a:p>
          <a:p>
            <a:pPr marL="0" indent="0">
              <a:lnSpc>
                <a:spcPct val="50000"/>
              </a:lnSpc>
              <a:buFont typeface="Arial" panose="020B0604020202020204" pitchFamily="34" charset="0"/>
              <a:buNone/>
            </a:pPr>
            <a:r>
              <a:rPr lang="ja-JP" altLang="en-US" dirty="0" smtClean="0"/>
              <a:t>　　　　　　</a:t>
            </a:r>
            <a:r>
              <a:rPr lang="ja-JP" altLang="en-US" sz="1800" dirty="0" smtClean="0"/>
              <a:t>◆措置から契約へ</a:t>
            </a:r>
            <a:endParaRPr lang="en-US" altLang="ja-JP" sz="1800" dirty="0" smtClean="0"/>
          </a:p>
          <a:p>
            <a:pPr marL="0" indent="0">
              <a:lnSpc>
                <a:spcPct val="50000"/>
              </a:lnSpc>
              <a:buFont typeface="Arial" panose="020B0604020202020204" pitchFamily="34" charset="0"/>
              <a:buNone/>
            </a:pPr>
            <a:r>
              <a:rPr lang="ja-JP" altLang="en-US" sz="2400" dirty="0" smtClean="0"/>
              <a:t>　　　　　　相談支援事業の一般財源化（交付税）</a:t>
            </a:r>
            <a:endParaRPr lang="en-US" altLang="ja-JP" sz="2400" dirty="0" smtClean="0"/>
          </a:p>
          <a:p>
            <a:pPr marL="0" indent="0">
              <a:lnSpc>
                <a:spcPct val="50000"/>
              </a:lnSpc>
              <a:buFont typeface="Arial" panose="020B0604020202020204" pitchFamily="34" charset="0"/>
              <a:buNone/>
            </a:pPr>
            <a:r>
              <a:rPr lang="ja-JP" altLang="en-US" dirty="0" smtClean="0"/>
              <a:t>　　　　　　</a:t>
            </a:r>
            <a:r>
              <a:rPr lang="ja-JP" altLang="en-US" sz="1800" dirty="0" smtClean="0"/>
              <a:t>◆国の補助事業から市町事業へ</a:t>
            </a:r>
            <a:endParaRPr lang="ja-JP" altLang="en-US" sz="1800" dirty="0"/>
          </a:p>
        </p:txBody>
      </p:sp>
      <p:sp>
        <p:nvSpPr>
          <p:cNvPr id="5" name="コンテンツ プレースホルダー 2"/>
          <p:cNvSpPr txBox="1">
            <a:spLocks/>
          </p:cNvSpPr>
          <p:nvPr/>
        </p:nvSpPr>
        <p:spPr>
          <a:xfrm>
            <a:off x="838201" y="4385583"/>
            <a:ext cx="10515600" cy="1100818"/>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228589" indent="-228589" algn="l" defTabSz="914354"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smtClean="0"/>
              <a:t>平成１８年　障害者自立支援法施行</a:t>
            </a:r>
            <a:endParaRPr lang="en-US" altLang="ja-JP" sz="2400" dirty="0" smtClean="0"/>
          </a:p>
          <a:p>
            <a:pPr marL="0" indent="0">
              <a:lnSpc>
                <a:spcPct val="50000"/>
              </a:lnSpc>
              <a:buFont typeface="Arial" panose="020B0604020202020204" pitchFamily="34" charset="0"/>
              <a:buNone/>
            </a:pPr>
            <a:r>
              <a:rPr lang="ja-JP" altLang="en-US" dirty="0" smtClean="0"/>
              <a:t>　　　　　　</a:t>
            </a:r>
            <a:r>
              <a:rPr lang="ja-JP" altLang="en-US" sz="1800" dirty="0" smtClean="0"/>
              <a:t>◆障害者相談支援事業開始（相談支援事業が法律に明記）</a:t>
            </a:r>
            <a:endParaRPr lang="en-US" altLang="ja-JP" sz="2400" dirty="0" smtClean="0"/>
          </a:p>
          <a:p>
            <a:pPr marL="0" indent="0">
              <a:lnSpc>
                <a:spcPct val="50000"/>
              </a:lnSpc>
              <a:buFont typeface="Arial" panose="020B0604020202020204" pitchFamily="34" charset="0"/>
              <a:buNone/>
            </a:pPr>
            <a:r>
              <a:rPr lang="ja-JP" altLang="en-US" sz="2400" dirty="0" smtClean="0"/>
              <a:t>　　　　　　　</a:t>
            </a:r>
            <a:r>
              <a:rPr lang="ja-JP" altLang="en-US" sz="1800" dirty="0" smtClean="0"/>
              <a:t>◆サービス利用計画作成費</a:t>
            </a:r>
            <a:endParaRPr lang="ja-JP" altLang="en-US" sz="1800" dirty="0"/>
          </a:p>
        </p:txBody>
      </p:sp>
      <p:sp>
        <p:nvSpPr>
          <p:cNvPr id="6" name="コンテンツ プレースホルダー 2"/>
          <p:cNvSpPr txBox="1">
            <a:spLocks/>
          </p:cNvSpPr>
          <p:nvPr/>
        </p:nvSpPr>
        <p:spPr>
          <a:xfrm>
            <a:off x="838201" y="5628905"/>
            <a:ext cx="10515600" cy="1076695"/>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228589" indent="-228589" algn="l" defTabSz="914354"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smtClean="0"/>
              <a:t>平成２４年　障害者自立支援法改正</a:t>
            </a:r>
            <a:endParaRPr lang="en-US" altLang="ja-JP" sz="2400" dirty="0" smtClean="0"/>
          </a:p>
          <a:p>
            <a:pPr marL="0" indent="0">
              <a:lnSpc>
                <a:spcPct val="50000"/>
              </a:lnSpc>
              <a:buFont typeface="Arial" panose="020B0604020202020204" pitchFamily="34" charset="0"/>
              <a:buNone/>
            </a:pPr>
            <a:r>
              <a:rPr lang="ja-JP" altLang="en-US" dirty="0" smtClean="0"/>
              <a:t>　　　　　　</a:t>
            </a:r>
            <a:r>
              <a:rPr lang="ja-JP" altLang="en-US" sz="1800" dirty="0" smtClean="0"/>
              <a:t>◆相談支援体系の見直し</a:t>
            </a:r>
            <a:endParaRPr lang="en-US" altLang="ja-JP" sz="1800" dirty="0" smtClean="0"/>
          </a:p>
          <a:p>
            <a:pPr marL="0" indent="0">
              <a:lnSpc>
                <a:spcPct val="50000"/>
              </a:lnSpc>
              <a:buFont typeface="Arial" panose="020B0604020202020204" pitchFamily="34" charset="0"/>
              <a:buNone/>
            </a:pPr>
            <a:r>
              <a:rPr lang="ja-JP" altLang="en-US" sz="2400" dirty="0" smtClean="0"/>
              <a:t>　　　　　　</a:t>
            </a:r>
            <a:r>
              <a:rPr lang="ja-JP" altLang="en-US" sz="1800" dirty="0"/>
              <a:t>　</a:t>
            </a:r>
            <a:r>
              <a:rPr lang="ja-JP" altLang="en-US" sz="1800" dirty="0" smtClean="0"/>
              <a:t>　☞計画相談支援の開始・</a:t>
            </a:r>
            <a:r>
              <a:rPr lang="ja-JP" altLang="en-US" sz="1800" b="1" dirty="0" smtClean="0">
                <a:solidFill>
                  <a:srgbClr val="FF0000"/>
                </a:solidFill>
              </a:rPr>
              <a:t>基幹相談支援センター設置の制度化</a:t>
            </a:r>
            <a:endParaRPr lang="ja-JP" altLang="en-US" sz="1800" b="1" dirty="0">
              <a:solidFill>
                <a:srgbClr val="FF0000"/>
              </a:solidFill>
            </a:endParaRPr>
          </a:p>
        </p:txBody>
      </p:sp>
      <p:sp>
        <p:nvSpPr>
          <p:cNvPr id="7" name="スライド番号プレースホルダー 6"/>
          <p:cNvSpPr>
            <a:spLocks noGrp="1"/>
          </p:cNvSpPr>
          <p:nvPr>
            <p:ph type="sldNum" sz="quarter" idx="12"/>
          </p:nvPr>
        </p:nvSpPr>
        <p:spPr/>
        <p:txBody>
          <a:bodyPr/>
          <a:lstStyle/>
          <a:p>
            <a:fld id="{28828C88-9CA4-4340-ABAA-5DAC147B3A3A}" type="slidenum">
              <a:rPr kumimoji="1" lang="ja-JP" altLang="en-US" smtClean="0"/>
              <a:t>7</a:t>
            </a:fld>
            <a:endParaRPr kumimoji="1" lang="ja-JP" altLang="en-US"/>
          </a:p>
        </p:txBody>
      </p:sp>
    </p:spTree>
    <p:extLst>
      <p:ext uri="{BB962C8B-B14F-4D97-AF65-F5344CB8AC3E}">
        <p14:creationId xmlns:p14="http://schemas.microsoft.com/office/powerpoint/2010/main" val="15693023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1" y="171166"/>
            <a:ext cx="10515600" cy="618544"/>
          </a:xfrm>
        </p:spPr>
        <p:txBody>
          <a:bodyPr>
            <a:normAutofit/>
          </a:bodyPr>
          <a:lstStyle/>
          <a:p>
            <a:pPr algn="ctr"/>
            <a:r>
              <a:rPr lang="ja-JP" altLang="en-US" sz="3600" dirty="0">
                <a:solidFill>
                  <a:schemeClr val="accent2"/>
                </a:solidFill>
                <a:latin typeface="HG丸ｺﾞｼｯｸM-PRO" panose="020F0600000000000000" pitchFamily="50" charset="-128"/>
                <a:ea typeface="HG丸ｺﾞｼｯｸM-PRO" panose="020F0600000000000000" pitchFamily="50" charset="-128"/>
              </a:rPr>
              <a:t>基幹相談支援センター設置に</a:t>
            </a:r>
            <a:r>
              <a:rPr lang="ja-JP" altLang="en-US" sz="3600" dirty="0" smtClean="0">
                <a:solidFill>
                  <a:schemeClr val="accent2"/>
                </a:solidFill>
                <a:latin typeface="HG丸ｺﾞｼｯｸM-PRO" panose="020F0600000000000000" pitchFamily="50" charset="-128"/>
                <a:ea typeface="HG丸ｺﾞｼｯｸM-PRO" panose="020F0600000000000000" pitchFamily="50" charset="-128"/>
              </a:rPr>
              <a:t>対する本市の動向①</a:t>
            </a:r>
            <a:endParaRPr kumimoji="1" lang="ja-JP" altLang="en-US" sz="3600" dirty="0"/>
          </a:p>
        </p:txBody>
      </p:sp>
      <p:sp>
        <p:nvSpPr>
          <p:cNvPr id="3" name="コンテンツ プレースホルダー 2"/>
          <p:cNvSpPr>
            <a:spLocks noGrp="1"/>
          </p:cNvSpPr>
          <p:nvPr>
            <p:ph idx="1"/>
          </p:nvPr>
        </p:nvSpPr>
        <p:spPr>
          <a:xfrm>
            <a:off x="838201" y="789711"/>
            <a:ext cx="10515600" cy="2673925"/>
          </a:xfrm>
        </p:spPr>
        <p:style>
          <a:lnRef idx="2">
            <a:schemeClr val="dk1"/>
          </a:lnRef>
          <a:fillRef idx="1">
            <a:schemeClr val="lt1"/>
          </a:fillRef>
          <a:effectRef idx="0">
            <a:schemeClr val="dk1"/>
          </a:effectRef>
          <a:fontRef idx="minor">
            <a:schemeClr val="dk1"/>
          </a:fontRef>
        </p:style>
        <p:txBody>
          <a:bodyPr>
            <a:normAutofit/>
          </a:bodyPr>
          <a:lstStyle/>
          <a:p>
            <a:pPr marL="0" indent="0">
              <a:buNone/>
            </a:pPr>
            <a:r>
              <a:rPr kumimoji="1" lang="ja-JP" altLang="en-US" sz="2400" dirty="0" smtClean="0"/>
              <a:t>第６期茅ヶ崎市</a:t>
            </a:r>
            <a:r>
              <a:rPr kumimoji="1" lang="ja-JP" altLang="en-US" sz="2400" dirty="0" err="1" smtClean="0"/>
              <a:t>障がい</a:t>
            </a:r>
            <a:r>
              <a:rPr kumimoji="1" lang="ja-JP" altLang="en-US" sz="2400" dirty="0" smtClean="0"/>
              <a:t>者保健福祉計画（令和３～５年度）</a:t>
            </a:r>
            <a:endParaRPr kumimoji="1" lang="en-US" altLang="ja-JP" sz="2400" dirty="0" smtClean="0"/>
          </a:p>
          <a:p>
            <a:pPr marL="0" indent="0">
              <a:buNone/>
            </a:pPr>
            <a:r>
              <a:rPr kumimoji="1" lang="ja-JP" altLang="en-US" sz="1800" dirty="0" smtClean="0"/>
              <a:t>基本方針１　身近な地域の支援体制の強化</a:t>
            </a:r>
            <a:endParaRPr kumimoji="1" lang="en-US" altLang="ja-JP" sz="1800" dirty="0" smtClean="0"/>
          </a:p>
          <a:p>
            <a:pPr marL="0" indent="0">
              <a:buNone/>
            </a:pPr>
            <a:r>
              <a:rPr lang="en-US" altLang="ja-JP" sz="1800" dirty="0" smtClean="0"/>
              <a:t>1-2</a:t>
            </a:r>
            <a:r>
              <a:rPr lang="ja-JP" altLang="en-US" sz="1800" dirty="0" smtClean="0"/>
              <a:t>　</a:t>
            </a:r>
            <a:r>
              <a:rPr lang="en-US" altLang="ja-JP" sz="1800" dirty="0" smtClean="0"/>
              <a:t>『</a:t>
            </a:r>
            <a:r>
              <a:rPr lang="ja-JP" altLang="en-US" sz="1800" dirty="0" smtClean="0"/>
              <a:t>相談する</a:t>
            </a:r>
            <a:r>
              <a:rPr lang="en-US" altLang="ja-JP" sz="1800" dirty="0" smtClean="0"/>
              <a:t>』</a:t>
            </a:r>
          </a:p>
          <a:p>
            <a:pPr marL="0" indent="0">
              <a:buNone/>
            </a:pPr>
            <a:r>
              <a:rPr kumimoji="1" lang="en-US" altLang="ja-JP" sz="1600" dirty="0" smtClean="0"/>
              <a:t>【</a:t>
            </a:r>
            <a:r>
              <a:rPr kumimoji="1" lang="ja-JP" altLang="en-US" sz="1600" dirty="0" smtClean="0"/>
              <a:t>課題を踏まえた上での施策の展開</a:t>
            </a:r>
            <a:r>
              <a:rPr kumimoji="1" lang="en-US" altLang="ja-JP" sz="1600" dirty="0" smtClean="0"/>
              <a:t>】</a:t>
            </a:r>
          </a:p>
          <a:p>
            <a:pPr marL="0" indent="0">
              <a:buNone/>
            </a:pPr>
            <a:r>
              <a:rPr lang="en-US" altLang="ja-JP" sz="1600" dirty="0" smtClean="0"/>
              <a:t>1-2-3</a:t>
            </a:r>
            <a:r>
              <a:rPr lang="ja-JP" altLang="en-US" sz="1600" dirty="0" smtClean="0"/>
              <a:t>　ライフステージに応じた相談支援体制づくり</a:t>
            </a:r>
            <a:endParaRPr lang="en-US" altLang="ja-JP" sz="1600" dirty="0" smtClean="0"/>
          </a:p>
          <a:p>
            <a:pPr marL="0" indent="0">
              <a:buNone/>
            </a:pPr>
            <a:r>
              <a:rPr kumimoji="1" lang="ja-JP" altLang="en-US" sz="1600" dirty="0" smtClean="0"/>
              <a:t>　ライフステージの変化やこれまでの形では支援が難しいケースなどに対応するため、関係機関との役割の明確化や縦横のつながりの強化を図るとともに、</a:t>
            </a:r>
            <a:r>
              <a:rPr kumimoji="1" lang="ja-JP" altLang="en-US" sz="1600" b="1" dirty="0" smtClean="0">
                <a:solidFill>
                  <a:srgbClr val="FF0000"/>
                </a:solidFill>
              </a:rPr>
              <a:t>基幹相談支援センターを含めた市全体の相談支援体制の再検討・再構築</a:t>
            </a:r>
            <a:r>
              <a:rPr kumimoji="1" lang="ja-JP" altLang="en-US" sz="1600" dirty="0" smtClean="0"/>
              <a:t>に取り組みます。</a:t>
            </a:r>
            <a:endParaRPr kumimoji="1" lang="ja-JP" altLang="en-US" sz="1600" dirty="0"/>
          </a:p>
        </p:txBody>
      </p:sp>
      <p:sp>
        <p:nvSpPr>
          <p:cNvPr id="4" name="コンテンツ プレースホルダー 2"/>
          <p:cNvSpPr txBox="1">
            <a:spLocks/>
          </p:cNvSpPr>
          <p:nvPr/>
        </p:nvSpPr>
        <p:spPr>
          <a:xfrm>
            <a:off x="838201" y="3560621"/>
            <a:ext cx="10515600" cy="2202870"/>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228589" indent="-228589" algn="l" defTabSz="914354" rtl="0" eaLnBrk="1" latinLnBrk="0" hangingPunct="1">
              <a:lnSpc>
                <a:spcPct val="90000"/>
              </a:lnSpc>
              <a:spcBef>
                <a:spcPts val="1000"/>
              </a:spcBef>
              <a:buFont typeface="Arial" panose="020B0604020202020204" pitchFamily="34" charset="0"/>
              <a:buChar char="•"/>
              <a:defRPr kumimoji="1" sz="2800" kern="1200">
                <a:solidFill>
                  <a:schemeClr val="dk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kumimoji="1" sz="2400" kern="1200">
                <a:solidFill>
                  <a:schemeClr val="dk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kumimoji="1" sz="2000" kern="1200">
                <a:solidFill>
                  <a:schemeClr val="dk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9pPr>
          </a:lstStyle>
          <a:p>
            <a:pPr marL="0" indent="0">
              <a:buFont typeface="Arial" panose="020B0604020202020204" pitchFamily="34" charset="0"/>
              <a:buNone/>
            </a:pPr>
            <a:r>
              <a:rPr lang="ja-JP" altLang="en-US" sz="2400" dirty="0" smtClean="0"/>
              <a:t>茅ヶ崎市実施計画２０２５（令和５～７年度）</a:t>
            </a:r>
            <a:endParaRPr lang="en-US" altLang="ja-JP" sz="2400" dirty="0" smtClean="0"/>
          </a:p>
          <a:p>
            <a:pPr marL="0" indent="0">
              <a:buFont typeface="Arial" panose="020B0604020202020204" pitchFamily="34" charset="0"/>
              <a:buNone/>
            </a:pPr>
            <a:r>
              <a:rPr lang="ja-JP" altLang="en-US" sz="1800" dirty="0" smtClean="0"/>
              <a:t>政策目標３　共に見守り支え合い、誰もが健康に暮らすまち</a:t>
            </a:r>
            <a:endParaRPr lang="en-US" altLang="ja-JP" sz="1800" dirty="0" smtClean="0"/>
          </a:p>
          <a:p>
            <a:pPr marL="0" indent="0">
              <a:buFont typeface="Arial" panose="020B0604020202020204" pitchFamily="34" charset="0"/>
              <a:buNone/>
            </a:pPr>
            <a:r>
              <a:rPr lang="ja-JP" altLang="en-US" sz="1800" dirty="0" smtClean="0"/>
              <a:t>施策目標８　福祉などの多様な生活課題に地域で取り組む体制が確保されている</a:t>
            </a:r>
            <a:endParaRPr lang="en-US" altLang="ja-JP" sz="1800" dirty="0" smtClean="0"/>
          </a:p>
          <a:p>
            <a:pPr marL="0" indent="0">
              <a:buFont typeface="Arial" panose="020B0604020202020204" pitchFamily="34" charset="0"/>
              <a:buNone/>
            </a:pPr>
            <a:r>
              <a:rPr lang="ja-JP" altLang="en-US" sz="1600" dirty="0" smtClean="0"/>
              <a:t>●基幹相談支援センター設置・運営事業</a:t>
            </a:r>
            <a:endParaRPr lang="en-US" altLang="ja-JP" sz="1600" dirty="0" smtClean="0"/>
          </a:p>
          <a:p>
            <a:pPr marL="0" indent="0">
              <a:buFont typeface="Arial" panose="020B0604020202020204" pitchFamily="34" charset="0"/>
              <a:buNone/>
            </a:pPr>
            <a:r>
              <a:rPr lang="ja-JP" altLang="en-US" sz="1600" dirty="0" smtClean="0"/>
              <a:t>　地域における相談支援の中核的な役割を担う機関として、</a:t>
            </a:r>
            <a:r>
              <a:rPr lang="ja-JP" altLang="en-US" sz="1600" b="1" dirty="0" smtClean="0">
                <a:solidFill>
                  <a:srgbClr val="FF0000"/>
                </a:solidFill>
              </a:rPr>
              <a:t>基幹相談支援センターを設置</a:t>
            </a:r>
            <a:r>
              <a:rPr lang="ja-JP" altLang="en-US" sz="1600" dirty="0" smtClean="0"/>
              <a:t>し、相談支援体制の充実を図り、</a:t>
            </a:r>
            <a:r>
              <a:rPr lang="ja-JP" altLang="en-US" sz="1600" dirty="0" err="1" smtClean="0"/>
              <a:t>障がい</a:t>
            </a:r>
            <a:r>
              <a:rPr lang="ja-JP" altLang="en-US" sz="1600" dirty="0" smtClean="0"/>
              <a:t>者等が相談しやすい環境を整備します。</a:t>
            </a:r>
            <a:endParaRPr lang="ja-JP" altLang="en-US" sz="1600" dirty="0"/>
          </a:p>
        </p:txBody>
      </p:sp>
      <p:sp>
        <p:nvSpPr>
          <p:cNvPr id="5" name="スライド番号プレースホルダー 4"/>
          <p:cNvSpPr>
            <a:spLocks noGrp="1"/>
          </p:cNvSpPr>
          <p:nvPr>
            <p:ph type="sldNum" sz="quarter" idx="12"/>
          </p:nvPr>
        </p:nvSpPr>
        <p:spPr/>
        <p:txBody>
          <a:bodyPr/>
          <a:lstStyle/>
          <a:p>
            <a:fld id="{28828C88-9CA4-4340-ABAA-5DAC147B3A3A}" type="slidenum">
              <a:rPr kumimoji="1" lang="ja-JP" altLang="en-US" smtClean="0"/>
              <a:t>8</a:t>
            </a:fld>
            <a:endParaRPr kumimoji="1" lang="ja-JP" altLang="en-US"/>
          </a:p>
        </p:txBody>
      </p:sp>
    </p:spTree>
    <p:extLst>
      <p:ext uri="{BB962C8B-B14F-4D97-AF65-F5344CB8AC3E}">
        <p14:creationId xmlns:p14="http://schemas.microsoft.com/office/powerpoint/2010/main" val="41352437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1" y="60329"/>
            <a:ext cx="10515600" cy="535416"/>
          </a:xfrm>
        </p:spPr>
        <p:txBody>
          <a:bodyPr>
            <a:normAutofit fontScale="90000"/>
          </a:bodyPr>
          <a:lstStyle/>
          <a:p>
            <a:pPr algn="ctr"/>
            <a:r>
              <a:rPr lang="ja-JP" altLang="en-US" sz="3600" dirty="0">
                <a:solidFill>
                  <a:schemeClr val="accent2"/>
                </a:solidFill>
                <a:latin typeface="HG丸ｺﾞｼｯｸM-PRO" panose="020F0600000000000000" pitchFamily="50" charset="-128"/>
                <a:ea typeface="HG丸ｺﾞｼｯｸM-PRO" panose="020F0600000000000000" pitchFamily="50" charset="-128"/>
              </a:rPr>
              <a:t>基幹相談支援センター設置に対する本市の</a:t>
            </a:r>
            <a:r>
              <a:rPr lang="ja-JP" altLang="en-US" sz="3600" dirty="0" smtClean="0">
                <a:solidFill>
                  <a:schemeClr val="accent2"/>
                </a:solidFill>
                <a:latin typeface="HG丸ｺﾞｼｯｸM-PRO" panose="020F0600000000000000" pitchFamily="50" charset="-128"/>
                <a:ea typeface="HG丸ｺﾞｼｯｸM-PRO" panose="020F0600000000000000" pitchFamily="50" charset="-128"/>
              </a:rPr>
              <a:t>動向②</a:t>
            </a:r>
            <a:endParaRPr kumimoji="1" lang="ja-JP" altLang="en-US" sz="3600" dirty="0"/>
          </a:p>
        </p:txBody>
      </p:sp>
      <p:sp>
        <p:nvSpPr>
          <p:cNvPr id="3" name="コンテンツ プレースホルダー 2"/>
          <p:cNvSpPr>
            <a:spLocks noGrp="1"/>
          </p:cNvSpPr>
          <p:nvPr>
            <p:ph idx="1"/>
          </p:nvPr>
        </p:nvSpPr>
        <p:spPr>
          <a:xfrm>
            <a:off x="838201" y="551007"/>
            <a:ext cx="10515600" cy="2233756"/>
          </a:xfrm>
        </p:spPr>
        <p:style>
          <a:lnRef idx="2">
            <a:schemeClr val="dk1"/>
          </a:lnRef>
          <a:fillRef idx="1">
            <a:schemeClr val="lt1"/>
          </a:fillRef>
          <a:effectRef idx="0">
            <a:schemeClr val="dk1"/>
          </a:effectRef>
          <a:fontRef idx="minor">
            <a:schemeClr val="dk1"/>
          </a:fontRef>
        </p:style>
        <p:txBody>
          <a:bodyPr>
            <a:normAutofit/>
          </a:bodyPr>
          <a:lstStyle/>
          <a:p>
            <a:pPr marL="0" indent="0">
              <a:buNone/>
            </a:pPr>
            <a:r>
              <a:rPr kumimoji="1" lang="ja-JP" altLang="en-US" sz="2400" dirty="0" smtClean="0"/>
              <a:t>茅ヶ崎市自立支援協議会　相談支援部会（平成３１年度）</a:t>
            </a:r>
            <a:endParaRPr kumimoji="1" lang="en-US" altLang="ja-JP" sz="2400" dirty="0" smtClean="0"/>
          </a:p>
          <a:p>
            <a:pPr marL="0" indent="0">
              <a:lnSpc>
                <a:spcPct val="50000"/>
              </a:lnSpc>
              <a:buNone/>
            </a:pPr>
            <a:r>
              <a:rPr lang="ja-JP" altLang="en-US" sz="1800" dirty="0" smtClean="0"/>
              <a:t>報告書　～「相談支援難民」を作らないために～</a:t>
            </a:r>
            <a:endParaRPr lang="en-US" altLang="ja-JP" sz="1800" dirty="0" smtClean="0"/>
          </a:p>
          <a:p>
            <a:pPr marL="0" indent="0">
              <a:lnSpc>
                <a:spcPct val="50000"/>
              </a:lnSpc>
              <a:buNone/>
            </a:pPr>
            <a:r>
              <a:rPr kumimoji="1" lang="ja-JP" altLang="en-US" sz="1800" dirty="0"/>
              <a:t>　</a:t>
            </a:r>
            <a:r>
              <a:rPr kumimoji="1" lang="ja-JP" altLang="en-US" sz="1800" dirty="0" smtClean="0"/>
              <a:t>　　　茅ヶ崎市</a:t>
            </a:r>
            <a:r>
              <a:rPr kumimoji="1" lang="ja-JP" altLang="en-US" sz="1800" dirty="0" err="1" smtClean="0"/>
              <a:t>障がい</a:t>
            </a:r>
            <a:r>
              <a:rPr kumimoji="1" lang="ja-JP" altLang="en-US" sz="1800" dirty="0" smtClean="0"/>
              <a:t>者相談支援体制の方向性に関する提言</a:t>
            </a:r>
            <a:endParaRPr kumimoji="1" lang="en-US" altLang="ja-JP" sz="1800" dirty="0" smtClean="0"/>
          </a:p>
          <a:p>
            <a:pPr marL="0" indent="0">
              <a:lnSpc>
                <a:spcPct val="50000"/>
              </a:lnSpc>
              <a:buNone/>
            </a:pPr>
            <a:r>
              <a:rPr lang="ja-JP" altLang="en-US" sz="1600" dirty="0" smtClean="0"/>
              <a:t>２．見えてきた方向性</a:t>
            </a:r>
            <a:endParaRPr lang="en-US" altLang="ja-JP" sz="1600" dirty="0" smtClean="0"/>
          </a:p>
          <a:p>
            <a:pPr marL="0" indent="0">
              <a:lnSpc>
                <a:spcPct val="50000"/>
              </a:lnSpc>
              <a:buNone/>
            </a:pPr>
            <a:r>
              <a:rPr kumimoji="1" lang="ja-JP" altLang="en-US" sz="1600" dirty="0" smtClean="0"/>
              <a:t>（５）基幹相談支援センターの機能と設置についての検討</a:t>
            </a:r>
            <a:endParaRPr kumimoji="1" lang="en-US" altLang="ja-JP" sz="1600" dirty="0" smtClean="0"/>
          </a:p>
          <a:p>
            <a:pPr marL="0" indent="0">
              <a:buNone/>
            </a:pPr>
            <a:r>
              <a:rPr kumimoji="1" lang="ja-JP" altLang="en-US" sz="1600" dirty="0" smtClean="0"/>
              <a:t>　（中略）現時点で</a:t>
            </a:r>
            <a:r>
              <a:rPr lang="ja-JP" altLang="en-US" sz="1600" dirty="0" smtClean="0"/>
              <a:t>は個別事例に対するバックアップと地域の連携強化の実際的な取組をどの機関がどのように進められるかが最優先で必要な機能と考えられています。こうした機能をどのように充足していくか、そのために基幹相談支援センターが有効なのか、他の方法を考えるべきなのか、検討が必要となっています。</a:t>
            </a:r>
            <a:endParaRPr kumimoji="1" lang="en-US" altLang="ja-JP" sz="1600" dirty="0" smtClean="0"/>
          </a:p>
        </p:txBody>
      </p:sp>
      <p:sp>
        <p:nvSpPr>
          <p:cNvPr id="4" name="コンテンツ プレースホルダー 2"/>
          <p:cNvSpPr txBox="1">
            <a:spLocks/>
          </p:cNvSpPr>
          <p:nvPr/>
        </p:nvSpPr>
        <p:spPr>
          <a:xfrm>
            <a:off x="838201" y="2989407"/>
            <a:ext cx="10515600" cy="418810"/>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chorCtr="0">
            <a:normAutofit lnSpcReduction="10000"/>
          </a:bodyPr>
          <a:lstStyle>
            <a:lvl1pPr marL="228589" indent="-228589" algn="l" defTabSz="914354" rtl="0" eaLnBrk="1" latinLnBrk="0" hangingPunct="1">
              <a:lnSpc>
                <a:spcPct val="90000"/>
              </a:lnSpc>
              <a:spcBef>
                <a:spcPts val="1000"/>
              </a:spcBef>
              <a:buFont typeface="Arial" panose="020B0604020202020204" pitchFamily="34" charset="0"/>
              <a:buChar char="•"/>
              <a:defRPr kumimoji="1" sz="2800" kern="1200">
                <a:solidFill>
                  <a:schemeClr val="dk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kumimoji="1" sz="2400" kern="1200">
                <a:solidFill>
                  <a:schemeClr val="dk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kumimoji="1" sz="2000" kern="1200">
                <a:solidFill>
                  <a:schemeClr val="dk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9pPr>
          </a:lstStyle>
          <a:p>
            <a:pPr marL="0" indent="0">
              <a:buFont typeface="Arial" panose="020B0604020202020204" pitchFamily="34" charset="0"/>
              <a:buNone/>
            </a:pPr>
            <a:r>
              <a:rPr lang="ja-JP" altLang="en-US" sz="2400" dirty="0" smtClean="0"/>
              <a:t>茅ヶ崎市基幹相談支援センター連絡会（令和２年度）</a:t>
            </a:r>
            <a:endParaRPr lang="en-US" altLang="ja-JP" sz="2400" dirty="0" smtClean="0"/>
          </a:p>
        </p:txBody>
      </p:sp>
      <p:sp>
        <p:nvSpPr>
          <p:cNvPr id="5" name="コンテンツ プレースホルダー 2"/>
          <p:cNvSpPr txBox="1">
            <a:spLocks/>
          </p:cNvSpPr>
          <p:nvPr/>
        </p:nvSpPr>
        <p:spPr>
          <a:xfrm>
            <a:off x="838201" y="3585153"/>
            <a:ext cx="10515600" cy="3078884"/>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lnSpcReduction="10000"/>
          </a:bodyPr>
          <a:lstStyle>
            <a:lvl1pPr marL="228589" indent="-228589" algn="l" defTabSz="914354" rtl="0" eaLnBrk="1" latinLnBrk="0" hangingPunct="1">
              <a:lnSpc>
                <a:spcPct val="90000"/>
              </a:lnSpc>
              <a:spcBef>
                <a:spcPts val="1000"/>
              </a:spcBef>
              <a:buFont typeface="Arial" panose="020B0604020202020204" pitchFamily="34" charset="0"/>
              <a:buChar char="•"/>
              <a:defRPr kumimoji="1" sz="2800" kern="1200">
                <a:solidFill>
                  <a:schemeClr val="dk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kumimoji="1" sz="2400" kern="1200">
                <a:solidFill>
                  <a:schemeClr val="dk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kumimoji="1" sz="2000" kern="1200">
                <a:solidFill>
                  <a:schemeClr val="dk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kumimoji="1" sz="1800" kern="1200">
                <a:solidFill>
                  <a:schemeClr val="dk1"/>
                </a:solidFill>
                <a:latin typeface="+mn-lt"/>
                <a:ea typeface="+mn-ea"/>
                <a:cs typeface="+mn-cs"/>
              </a:defRPr>
            </a:lvl9pPr>
          </a:lstStyle>
          <a:p>
            <a:pPr marL="0" indent="0">
              <a:buFont typeface="Arial" panose="020B0604020202020204" pitchFamily="34" charset="0"/>
              <a:buNone/>
            </a:pPr>
            <a:r>
              <a:rPr lang="ja-JP" altLang="en-US" sz="2400" dirty="0" smtClean="0"/>
              <a:t>茅ヶ崎市自立支援協議会　基幹相談支援センター設置検討プロジェクト</a:t>
            </a:r>
            <a:endParaRPr lang="en-US" altLang="ja-JP" sz="2400" dirty="0" smtClean="0"/>
          </a:p>
          <a:p>
            <a:pPr marL="0" indent="0" algn="r">
              <a:lnSpc>
                <a:spcPct val="50000"/>
              </a:lnSpc>
              <a:buFont typeface="Arial" panose="020B0604020202020204" pitchFamily="34" charset="0"/>
              <a:buNone/>
            </a:pPr>
            <a:r>
              <a:rPr lang="ja-JP" altLang="en-US" sz="2400" dirty="0" smtClean="0">
                <a:latin typeface="+mn-ea"/>
              </a:rPr>
              <a:t>（令和３～４年度）</a:t>
            </a:r>
            <a:endParaRPr lang="en-US" altLang="ja-JP" sz="1400" dirty="0" smtClean="0">
              <a:latin typeface="+mn-ea"/>
            </a:endParaRPr>
          </a:p>
          <a:p>
            <a:pPr marL="0" indent="0">
              <a:lnSpc>
                <a:spcPct val="50000"/>
              </a:lnSpc>
              <a:buClrTx/>
              <a:buNone/>
            </a:pPr>
            <a:r>
              <a:rPr lang="en-US" altLang="ja-JP" sz="1600" dirty="0" smtClean="0">
                <a:solidFill>
                  <a:schemeClr val="tx1"/>
                </a:solidFill>
                <a:latin typeface="+mn-ea"/>
              </a:rPr>
              <a:t>【</a:t>
            </a:r>
            <a:r>
              <a:rPr lang="ja-JP" altLang="en-US" sz="1600" dirty="0" smtClean="0">
                <a:solidFill>
                  <a:schemeClr val="tx1"/>
                </a:solidFill>
                <a:latin typeface="+mn-ea"/>
              </a:rPr>
              <a:t>現状と課題</a:t>
            </a:r>
            <a:r>
              <a:rPr lang="en-US" altLang="ja-JP" sz="1600" dirty="0" smtClean="0">
                <a:solidFill>
                  <a:schemeClr val="tx1"/>
                </a:solidFill>
                <a:latin typeface="+mn-ea"/>
              </a:rPr>
              <a:t>】</a:t>
            </a:r>
          </a:p>
          <a:p>
            <a:pPr marL="0" indent="0">
              <a:lnSpc>
                <a:spcPct val="50000"/>
              </a:lnSpc>
              <a:buClrTx/>
              <a:buNone/>
            </a:pPr>
            <a:r>
              <a:rPr lang="ja-JP" altLang="en-US" sz="1600" dirty="0" smtClean="0">
                <a:solidFill>
                  <a:schemeClr val="tx1"/>
                </a:solidFill>
                <a:latin typeface="+mn-ea"/>
              </a:rPr>
              <a:t>相談支援事業者より　　　　　　　　　　　　　　　　　　　団体へのヒアリング・支援者へのアンケートより</a:t>
            </a:r>
            <a:endParaRPr lang="en-US" altLang="ja-JP" sz="1600" dirty="0" smtClean="0">
              <a:solidFill>
                <a:schemeClr val="tx1"/>
              </a:solidFill>
              <a:latin typeface="+mn-ea"/>
            </a:endParaRPr>
          </a:p>
          <a:p>
            <a:pPr marL="0" indent="0">
              <a:lnSpc>
                <a:spcPct val="50000"/>
              </a:lnSpc>
              <a:buClrTx/>
              <a:buNone/>
            </a:pPr>
            <a:r>
              <a:rPr lang="ja-JP" altLang="en-US" sz="1600" dirty="0" smtClean="0">
                <a:solidFill>
                  <a:schemeClr val="tx1"/>
                </a:solidFill>
                <a:latin typeface="+mn-ea"/>
              </a:rPr>
              <a:t>・認定</a:t>
            </a:r>
            <a:r>
              <a:rPr lang="ja-JP" altLang="en-US" sz="1600" dirty="0">
                <a:solidFill>
                  <a:schemeClr val="tx1"/>
                </a:solidFill>
                <a:latin typeface="+mn-ea"/>
              </a:rPr>
              <a:t>調査や会議事務局で</a:t>
            </a:r>
            <a:r>
              <a:rPr lang="ja-JP" altLang="en-US" sz="1600" dirty="0" smtClean="0">
                <a:solidFill>
                  <a:schemeClr val="tx1"/>
                </a:solidFill>
                <a:latin typeface="+mn-ea"/>
              </a:rPr>
              <a:t>多忙　　　　　　　　　　　　　　・相談したいときに受けてもらえない</a:t>
            </a:r>
            <a:endParaRPr lang="en-US" altLang="ja-JP" sz="1600" dirty="0">
              <a:solidFill>
                <a:schemeClr val="tx1"/>
              </a:solidFill>
              <a:latin typeface="+mn-ea"/>
            </a:endParaRPr>
          </a:p>
          <a:p>
            <a:pPr marL="0" indent="0">
              <a:lnSpc>
                <a:spcPct val="50000"/>
              </a:lnSpc>
              <a:buClrTx/>
              <a:buNone/>
            </a:pPr>
            <a:r>
              <a:rPr lang="ja-JP" altLang="en-US" sz="1600" dirty="0" smtClean="0">
                <a:solidFill>
                  <a:schemeClr val="tx1"/>
                </a:solidFill>
                <a:latin typeface="+mn-ea"/>
              </a:rPr>
              <a:t>・人員</a:t>
            </a:r>
            <a:r>
              <a:rPr lang="ja-JP" altLang="en-US" sz="1600" dirty="0">
                <a:solidFill>
                  <a:schemeClr val="tx1"/>
                </a:solidFill>
                <a:latin typeface="+mn-ea"/>
              </a:rPr>
              <a:t>が不足</a:t>
            </a:r>
            <a:r>
              <a:rPr lang="ja-JP" altLang="en-US" sz="1600" dirty="0" smtClean="0">
                <a:solidFill>
                  <a:schemeClr val="tx1"/>
                </a:solidFill>
                <a:latin typeface="+mn-ea"/>
              </a:rPr>
              <a:t>している</a:t>
            </a:r>
            <a:r>
              <a:rPr lang="ja-JP" altLang="en-US" sz="1600" dirty="0" smtClean="0">
                <a:latin typeface="+mn-ea"/>
              </a:rPr>
              <a:t>人材</a:t>
            </a:r>
            <a:r>
              <a:rPr lang="ja-JP" altLang="en-US" sz="1600" dirty="0">
                <a:latin typeface="+mn-ea"/>
              </a:rPr>
              <a:t>育成体制が整って</a:t>
            </a:r>
            <a:r>
              <a:rPr lang="ja-JP" altLang="en-US" sz="1600" dirty="0" smtClean="0">
                <a:latin typeface="+mn-ea"/>
              </a:rPr>
              <a:t>いない　　　　　・相談してよかったと思うことがほぼない</a:t>
            </a:r>
            <a:endParaRPr lang="en-US" altLang="ja-JP" sz="1600" dirty="0" smtClean="0">
              <a:solidFill>
                <a:schemeClr val="tx1"/>
              </a:solidFill>
              <a:latin typeface="+mn-ea"/>
            </a:endParaRPr>
          </a:p>
          <a:p>
            <a:pPr marL="0" indent="0">
              <a:lnSpc>
                <a:spcPct val="50000"/>
              </a:lnSpc>
              <a:buClrTx/>
              <a:buNone/>
            </a:pPr>
            <a:r>
              <a:rPr lang="ja-JP" altLang="en-US" sz="1600" dirty="0" smtClean="0">
                <a:solidFill>
                  <a:schemeClr val="tx1"/>
                </a:solidFill>
                <a:latin typeface="+mn-ea"/>
              </a:rPr>
              <a:t>・委託が指定特定事業所のバックアップまでやり切れない　　・利用者の意見が反映されていない</a:t>
            </a:r>
            <a:endParaRPr lang="en-US" altLang="ja-JP" sz="1600" dirty="0" smtClean="0">
              <a:solidFill>
                <a:schemeClr val="tx1"/>
              </a:solidFill>
              <a:latin typeface="+mn-ea"/>
            </a:endParaRPr>
          </a:p>
          <a:p>
            <a:pPr marL="0" indent="0">
              <a:lnSpc>
                <a:spcPct val="50000"/>
              </a:lnSpc>
              <a:buClrTx/>
              <a:buNone/>
            </a:pPr>
            <a:r>
              <a:rPr lang="ja-JP" altLang="en-US" sz="1600" dirty="0" smtClean="0">
                <a:solidFill>
                  <a:schemeClr val="tx1"/>
                </a:solidFill>
                <a:latin typeface="+mn-ea"/>
              </a:rPr>
              <a:t>・計画</a:t>
            </a:r>
            <a:r>
              <a:rPr lang="ja-JP" altLang="en-US" sz="1600" dirty="0">
                <a:solidFill>
                  <a:schemeClr val="tx1"/>
                </a:solidFill>
                <a:latin typeface="+mn-ea"/>
              </a:rPr>
              <a:t>相談が形骸化して</a:t>
            </a:r>
            <a:r>
              <a:rPr lang="ja-JP" altLang="en-US" sz="1600" dirty="0" smtClean="0">
                <a:solidFill>
                  <a:schemeClr val="tx1"/>
                </a:solidFill>
                <a:latin typeface="+mn-ea"/>
              </a:rPr>
              <a:t>いる　　　　　　　　　　　　　　　・相談支援機関が周知されていない</a:t>
            </a:r>
            <a:endParaRPr lang="en-US" altLang="ja-JP" sz="1600" dirty="0" smtClean="0">
              <a:solidFill>
                <a:schemeClr val="tx1"/>
              </a:solidFill>
              <a:latin typeface="+mn-ea"/>
            </a:endParaRPr>
          </a:p>
          <a:p>
            <a:pPr marL="0" indent="0">
              <a:lnSpc>
                <a:spcPct val="50000"/>
              </a:lnSpc>
              <a:buClrTx/>
              <a:buNone/>
            </a:pPr>
            <a:r>
              <a:rPr lang="ja-JP" altLang="en-US" sz="1600" dirty="0" smtClean="0">
                <a:solidFill>
                  <a:schemeClr val="tx1"/>
                </a:solidFill>
                <a:latin typeface="+mn-ea"/>
              </a:rPr>
              <a:t>・</a:t>
            </a:r>
            <a:r>
              <a:rPr lang="ja-JP" altLang="en-US" sz="1600" dirty="0" smtClean="0">
                <a:latin typeface="+mn-ea"/>
              </a:rPr>
              <a:t>各々</a:t>
            </a:r>
            <a:r>
              <a:rPr lang="ja-JP" altLang="en-US" sz="1600" dirty="0">
                <a:latin typeface="+mn-ea"/>
              </a:rPr>
              <a:t>で対応し横のつながりが希薄（共通</a:t>
            </a:r>
            <a:r>
              <a:rPr lang="ja-JP" altLang="en-US" sz="1600" dirty="0" smtClean="0">
                <a:latin typeface="+mn-ea"/>
              </a:rPr>
              <a:t>）　　　　　　　　・現在の体制では充足していない（</a:t>
            </a:r>
            <a:r>
              <a:rPr lang="en-US" altLang="ja-JP" sz="1600" dirty="0" smtClean="0">
                <a:latin typeface="+mn-ea"/>
              </a:rPr>
              <a:t>72.78</a:t>
            </a:r>
            <a:r>
              <a:rPr lang="ja-JP" altLang="en-US" sz="1600" dirty="0" smtClean="0">
                <a:latin typeface="+mn-ea"/>
              </a:rPr>
              <a:t>％）</a:t>
            </a:r>
            <a:endParaRPr lang="en-US" altLang="ja-JP" sz="1600" dirty="0" smtClean="0">
              <a:latin typeface="+mn-ea"/>
            </a:endParaRPr>
          </a:p>
          <a:p>
            <a:pPr marL="0" indent="0">
              <a:lnSpc>
                <a:spcPct val="100000"/>
              </a:lnSpc>
              <a:buClrTx/>
              <a:buNone/>
            </a:pPr>
            <a:r>
              <a:rPr lang="ja-JP" altLang="en-US" sz="1600" dirty="0" smtClean="0">
                <a:latin typeface="+mn-ea"/>
              </a:rPr>
              <a:t>→</a:t>
            </a:r>
            <a:r>
              <a:rPr lang="ja-JP" altLang="en-US" sz="1600" b="1" u="sng" dirty="0" err="1" smtClean="0">
                <a:solidFill>
                  <a:srgbClr val="FF0000"/>
                </a:solidFill>
                <a:latin typeface="+mn-ea"/>
              </a:rPr>
              <a:t>障がい</a:t>
            </a:r>
            <a:r>
              <a:rPr lang="ja-JP" altLang="en-US" sz="1600" b="1" u="sng" dirty="0" smtClean="0">
                <a:solidFill>
                  <a:srgbClr val="FF0000"/>
                </a:solidFill>
                <a:latin typeface="+mn-ea"/>
              </a:rPr>
              <a:t>福祉分野における相談支援体制の旗振り役として基幹相談支援センターを設置し、課題の解決を図る。</a:t>
            </a:r>
            <a:endParaRPr lang="en-US" altLang="ja-JP" sz="1600" b="1" u="sng" dirty="0">
              <a:solidFill>
                <a:srgbClr val="FF0000"/>
              </a:solidFill>
              <a:latin typeface="+mn-ea"/>
            </a:endParaRPr>
          </a:p>
          <a:p>
            <a:pPr marL="0" indent="0">
              <a:lnSpc>
                <a:spcPct val="100000"/>
              </a:lnSpc>
              <a:buClrTx/>
              <a:buNone/>
            </a:pPr>
            <a:r>
              <a:rPr lang="ja-JP" altLang="en-US" sz="1600" dirty="0" smtClean="0">
                <a:latin typeface="+mn-ea"/>
              </a:rPr>
              <a:t>→「</a:t>
            </a:r>
            <a:r>
              <a:rPr lang="en-US" altLang="ja-JP" sz="1600" dirty="0" smtClean="0">
                <a:latin typeface="+mn-ea"/>
              </a:rPr>
              <a:t>2030</a:t>
            </a:r>
            <a:r>
              <a:rPr lang="ja-JP" altLang="en-US" sz="1600" dirty="0" smtClean="0">
                <a:latin typeface="+mn-ea"/>
              </a:rPr>
              <a:t>　</a:t>
            </a:r>
            <a:r>
              <a:rPr lang="en-US" altLang="ja-JP" sz="1600" dirty="0" smtClean="0">
                <a:latin typeface="+mn-ea"/>
              </a:rPr>
              <a:t>CHIGASAKI</a:t>
            </a:r>
            <a:r>
              <a:rPr lang="ja-JP" altLang="en-US" sz="1600" dirty="0" smtClean="0">
                <a:latin typeface="+mn-ea"/>
              </a:rPr>
              <a:t>　</a:t>
            </a:r>
            <a:r>
              <a:rPr lang="en-US" altLang="ja-JP" sz="1600" dirty="0" smtClean="0">
                <a:latin typeface="+mn-ea"/>
              </a:rPr>
              <a:t>PRPJECT</a:t>
            </a:r>
            <a:r>
              <a:rPr lang="ja-JP" altLang="en-US" sz="1600" dirty="0" smtClean="0">
                <a:latin typeface="+mn-ea"/>
              </a:rPr>
              <a:t>」　「</a:t>
            </a:r>
            <a:r>
              <a:rPr lang="ja-JP" altLang="en-US" sz="1600" dirty="0" err="1" smtClean="0">
                <a:latin typeface="+mn-ea"/>
              </a:rPr>
              <a:t>障がい</a:t>
            </a:r>
            <a:r>
              <a:rPr lang="ja-JP" altLang="en-US" sz="1600" dirty="0" smtClean="0">
                <a:latin typeface="+mn-ea"/>
              </a:rPr>
              <a:t>福祉に係る３つの相談支援事業の役割整理表」</a:t>
            </a:r>
            <a:endParaRPr lang="en-US" altLang="ja-JP" sz="1800" dirty="0">
              <a:solidFill>
                <a:schemeClr val="tx1"/>
              </a:solidFill>
              <a:latin typeface="+mn-ea"/>
            </a:endParaRPr>
          </a:p>
          <a:p>
            <a:pPr marL="0" indent="0">
              <a:lnSpc>
                <a:spcPct val="50000"/>
              </a:lnSpc>
              <a:buFont typeface="Arial" panose="020B0604020202020204" pitchFamily="34" charset="0"/>
              <a:buNone/>
            </a:pPr>
            <a:endParaRPr lang="en-US" altLang="ja-JP" sz="1800" dirty="0" smtClean="0"/>
          </a:p>
          <a:p>
            <a:pPr marL="0" indent="0">
              <a:lnSpc>
                <a:spcPct val="50000"/>
              </a:lnSpc>
              <a:buFont typeface="Arial" panose="020B0604020202020204" pitchFamily="34" charset="0"/>
              <a:buNone/>
            </a:pPr>
            <a:endParaRPr lang="en-US" altLang="ja-JP" sz="1600" dirty="0" smtClean="0"/>
          </a:p>
        </p:txBody>
      </p:sp>
      <p:sp>
        <p:nvSpPr>
          <p:cNvPr id="6" name="スライド番号プレースホルダー 5"/>
          <p:cNvSpPr>
            <a:spLocks noGrp="1"/>
          </p:cNvSpPr>
          <p:nvPr>
            <p:ph type="sldNum" sz="quarter" idx="12"/>
          </p:nvPr>
        </p:nvSpPr>
        <p:spPr/>
        <p:txBody>
          <a:bodyPr/>
          <a:lstStyle/>
          <a:p>
            <a:fld id="{28828C88-9CA4-4340-ABAA-5DAC147B3A3A}" type="slidenum">
              <a:rPr kumimoji="1" lang="ja-JP" altLang="en-US" smtClean="0"/>
              <a:t>9</a:t>
            </a:fld>
            <a:endParaRPr kumimoji="1" lang="ja-JP" altLang="en-US"/>
          </a:p>
        </p:txBody>
      </p:sp>
    </p:spTree>
    <p:extLst>
      <p:ext uri="{BB962C8B-B14F-4D97-AF65-F5344CB8AC3E}">
        <p14:creationId xmlns:p14="http://schemas.microsoft.com/office/powerpoint/2010/main" val="68486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1772</TotalTime>
  <Words>889</Words>
  <Application>Microsoft Office PowerPoint</Application>
  <PresentationFormat>ワイド画面</PresentationFormat>
  <Paragraphs>327</Paragraphs>
  <Slides>20</Slides>
  <Notes>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20</vt:i4>
      </vt:variant>
    </vt:vector>
  </HeadingPairs>
  <TitlesOfParts>
    <vt:vector size="31" baseType="lpstr">
      <vt:lpstr>BIZ UDPゴシック</vt:lpstr>
      <vt:lpstr>HG丸ｺﾞｼｯｸM-PRO</vt:lpstr>
      <vt:lpstr>メイリオ</vt:lpstr>
      <vt:lpstr>游ゴシック</vt:lpstr>
      <vt:lpstr>游ゴシック Light</vt:lpstr>
      <vt:lpstr>游明朝</vt:lpstr>
      <vt:lpstr>Arial</vt:lpstr>
      <vt:lpstr>Calibri</vt:lpstr>
      <vt:lpstr>Calibri Light</vt:lpstr>
      <vt:lpstr>Times New Roman</vt:lpstr>
      <vt:lpstr>Office テーマ</vt:lpstr>
      <vt:lpstr>基幹相談支援センター設置 について</vt:lpstr>
      <vt:lpstr>PowerPoint プレゼンテーション</vt:lpstr>
      <vt:lpstr>現行の相談支援体制の概略</vt:lpstr>
      <vt:lpstr>茅ヶ崎市の現状と課題①</vt:lpstr>
      <vt:lpstr>基幹相談支援センター設置に対する国の動向</vt:lpstr>
      <vt:lpstr>基幹相談支援センターの役割のイメージ</vt:lpstr>
      <vt:lpstr>障がい者への相談支援の経緯</vt:lpstr>
      <vt:lpstr>基幹相談支援センター設置に対する本市の動向①</vt:lpstr>
      <vt:lpstr>基幹相談支援センター設置に対する本市の動向②</vt:lpstr>
      <vt:lpstr>PowerPoint プレゼンテーション</vt:lpstr>
      <vt:lpstr>PowerPoint プレゼンテーション</vt:lpstr>
      <vt:lpstr>PowerPoint プレゼンテーション</vt:lpstr>
      <vt:lpstr>ちがさき基幹相談支援センター Ｎａｌｕ（ナル）について</vt:lpstr>
      <vt:lpstr>ちがさき基幹相談支援センターＮａｌｕ （ナル）について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茅ヶ崎市基幹相談支援センターの設置検討に向けたヒアリング結果について</dc:title>
  <dc:creator>Windows ユーザー</dc:creator>
  <cp:lastModifiedBy>加藤　清晏</cp:lastModifiedBy>
  <cp:revision>95</cp:revision>
  <cp:lastPrinted>2023-09-28T04:14:25Z</cp:lastPrinted>
  <dcterms:created xsi:type="dcterms:W3CDTF">2021-10-22T11:38:36Z</dcterms:created>
  <dcterms:modified xsi:type="dcterms:W3CDTF">2024-01-26T02:40:46Z</dcterms:modified>
</cp:coreProperties>
</file>